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7" r:id="rId5"/>
    <p:sldId id="262" r:id="rId6"/>
    <p:sldId id="266" r:id="rId7"/>
    <p:sldId id="309" r:id="rId8"/>
    <p:sldId id="301" r:id="rId9"/>
    <p:sldId id="302" r:id="rId10"/>
    <p:sldId id="308" r:id="rId11"/>
    <p:sldId id="264" r:id="rId12"/>
    <p:sldId id="305" r:id="rId13"/>
    <p:sldId id="304" r:id="rId14"/>
    <p:sldId id="273" r:id="rId15"/>
    <p:sldId id="274" r:id="rId16"/>
    <p:sldId id="307" r:id="rId17"/>
    <p:sldId id="276" r:id="rId18"/>
    <p:sldId id="278" r:id="rId19"/>
    <p:sldId id="279" r:id="rId20"/>
    <p:sldId id="267" r:id="rId21"/>
    <p:sldId id="282" r:id="rId22"/>
    <p:sldId id="283" r:id="rId23"/>
    <p:sldId id="284" r:id="rId24"/>
    <p:sldId id="285" r:id="rId25"/>
    <p:sldId id="288" r:id="rId26"/>
    <p:sldId id="289" r:id="rId27"/>
    <p:sldId id="310" r:id="rId28"/>
    <p:sldId id="311" r:id="rId29"/>
    <p:sldId id="290" r:id="rId30"/>
    <p:sldId id="291" r:id="rId31"/>
    <p:sldId id="294" r:id="rId32"/>
    <p:sldId id="295" r:id="rId33"/>
    <p:sldId id="296" r:id="rId34"/>
    <p:sldId id="297" r:id="rId35"/>
    <p:sldId id="298" r:id="rId36"/>
    <p:sldId id="299" r:id="rId37"/>
    <p:sldId id="300" r:id="rId38"/>
    <p:sldId id="261" r:id="rId39"/>
    <p:sldId id="30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237"/>
    <a:srgbClr val="092864"/>
    <a:srgbClr val="2439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6327"/>
  </p:normalViewPr>
  <p:slideViewPr>
    <p:cSldViewPr snapToGrid="0" snapToObjects="1">
      <p:cViewPr varScale="1">
        <p:scale>
          <a:sx n="92" d="100"/>
          <a:sy n="92" d="100"/>
        </p:scale>
        <p:origin x="46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F33EC2C-C3FA-C848-916A-90BD421010D6}"/>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xmlns=""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xmlns=""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F65C6B1-3EB6-EF4B-9DF1-73C204AD6D70}"/>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xmlns=""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2CAF05C-CD8D-6847-AC47-165F9CFE90F5}"/>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xmlns=""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98FF8AED-FDDE-DE4A-A2F2-8174E8B816FF}"/>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xmlns=""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9D77DFD-193A-E74B-9CB5-B60B45FC8B72}"/>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xmlns=""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3055743-A485-8649-A534-102AC35F46B8}"/>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6" name="Footer Placeholder 5">
            <a:extLst>
              <a:ext uri="{FF2B5EF4-FFF2-40B4-BE49-F238E27FC236}">
                <a16:creationId xmlns:a16="http://schemas.microsoft.com/office/drawing/2014/main" xmlns=""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995E727-5EA6-B249-BAD4-4DF91870BAEC}"/>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8" name="Footer Placeholder 7">
            <a:extLst>
              <a:ext uri="{FF2B5EF4-FFF2-40B4-BE49-F238E27FC236}">
                <a16:creationId xmlns:a16="http://schemas.microsoft.com/office/drawing/2014/main" xmlns=""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F275A17-7A39-CF49-8A8B-110581B6CFD0}"/>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4" name="Footer Placeholder 3">
            <a:extLst>
              <a:ext uri="{FF2B5EF4-FFF2-40B4-BE49-F238E27FC236}">
                <a16:creationId xmlns:a16="http://schemas.microsoft.com/office/drawing/2014/main" xmlns=""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D2B7BD1-22F5-7B4D-8BF6-A75518A408E5}"/>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3" name="Footer Placeholder 2">
            <a:extLst>
              <a:ext uri="{FF2B5EF4-FFF2-40B4-BE49-F238E27FC236}">
                <a16:creationId xmlns:a16="http://schemas.microsoft.com/office/drawing/2014/main" xmlns=""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C14980B-5567-3E45-AC5B-2FDC93B7C6F8}"/>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6" name="Footer Placeholder 5">
            <a:extLst>
              <a:ext uri="{FF2B5EF4-FFF2-40B4-BE49-F238E27FC236}">
                <a16:creationId xmlns:a16="http://schemas.microsoft.com/office/drawing/2014/main" xmlns=""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84EAA3C-23B9-8C44-B083-40145555A28D}"/>
              </a:ext>
            </a:extLst>
          </p:cNvPr>
          <p:cNvSpPr>
            <a:spLocks noGrp="1"/>
          </p:cNvSpPr>
          <p:nvPr>
            <p:ph type="dt" sz="half" idx="10"/>
          </p:nvPr>
        </p:nvSpPr>
        <p:spPr/>
        <p:txBody>
          <a:bodyPr/>
          <a:lstStyle/>
          <a:p>
            <a:fld id="{DC3F4627-80F2-E549-9A5E-391551AE6C83}" type="datetimeFigureOut">
              <a:rPr lang="en-US" smtClean="0"/>
              <a:t>11/8/2020</a:t>
            </a:fld>
            <a:endParaRPr lang="en-US"/>
          </a:p>
        </p:txBody>
      </p:sp>
      <p:sp>
        <p:nvSpPr>
          <p:cNvPr id="6" name="Footer Placeholder 5">
            <a:extLst>
              <a:ext uri="{FF2B5EF4-FFF2-40B4-BE49-F238E27FC236}">
                <a16:creationId xmlns:a16="http://schemas.microsoft.com/office/drawing/2014/main" xmlns=""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11/8/2020</a:t>
            </a:fld>
            <a:endParaRPr lang="en-US"/>
          </a:p>
        </p:txBody>
      </p:sp>
      <p:sp>
        <p:nvSpPr>
          <p:cNvPr id="5" name="Footer Placeholder 4">
            <a:extLst>
              <a:ext uri="{FF2B5EF4-FFF2-40B4-BE49-F238E27FC236}">
                <a16:creationId xmlns:a16="http://schemas.microsoft.com/office/drawing/2014/main" xmlns=""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xmlns=""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xmlns=""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cs.boom-core.org/en/latest/sections/intro-overview/rocket-chip.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08F98F-D14D-40F3-9D8B-79AE6C9AE555}"/>
              </a:ext>
            </a:extLst>
          </p:cNvPr>
          <p:cNvPicPr>
            <a:picLocks noChangeAspect="1"/>
          </p:cNvPicPr>
          <p:nvPr/>
        </p:nvPicPr>
        <p:blipFill>
          <a:blip r:embed="rId2"/>
          <a:srcRect/>
          <a:stretch/>
        </p:blipFill>
        <p:spPr>
          <a:xfrm>
            <a:off x="0" y="0"/>
            <a:ext cx="12192000" cy="6858000"/>
          </a:xfrm>
          <a:prstGeom prst="rect">
            <a:avLst/>
          </a:prstGeom>
        </p:spPr>
      </p:pic>
      <p:sp>
        <p:nvSpPr>
          <p:cNvPr id="8" name="TextBox 7">
            <a:extLst>
              <a:ext uri="{FF2B5EF4-FFF2-40B4-BE49-F238E27FC236}">
                <a16:creationId xmlns:a16="http://schemas.microsoft.com/office/drawing/2014/main" xmlns="" id="{08C804A4-859D-C540-9D3C-44C730D0CFC9}"/>
              </a:ext>
            </a:extLst>
          </p:cNvPr>
          <p:cNvSpPr txBox="1"/>
          <p:nvPr/>
        </p:nvSpPr>
        <p:spPr>
          <a:xfrm>
            <a:off x="326763" y="1399121"/>
            <a:ext cx="7467967"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Reverse Engineering </a:t>
            </a:r>
          </a:p>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of Rocket-Chip</a:t>
            </a:r>
          </a:p>
        </p:txBody>
      </p:sp>
      <p:sp>
        <p:nvSpPr>
          <p:cNvPr id="9" name="TextBox 8">
            <a:extLst>
              <a:ext uri="{FF2B5EF4-FFF2-40B4-BE49-F238E27FC236}">
                <a16:creationId xmlns:a16="http://schemas.microsoft.com/office/drawing/2014/main" xmlns="" id="{97EF9D64-B15E-8847-9EA8-C31D98ECEEEC}"/>
              </a:ext>
            </a:extLst>
          </p:cNvPr>
          <p:cNvSpPr txBox="1"/>
          <p:nvPr/>
        </p:nvSpPr>
        <p:spPr>
          <a:xfrm>
            <a:off x="336491" y="3034802"/>
            <a:ext cx="6751529"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12" name="TextBox 11">
            <a:extLst>
              <a:ext uri="{FF2B5EF4-FFF2-40B4-BE49-F238E27FC236}">
                <a16:creationId xmlns:a16="http://schemas.microsoft.com/office/drawing/2014/main" xmlns="" id="{66A6299D-F73D-4947-868D-349D5897A357}"/>
              </a:ext>
            </a:extLst>
          </p:cNvPr>
          <p:cNvSpPr txBox="1"/>
          <p:nvPr/>
        </p:nvSpPr>
        <p:spPr>
          <a:xfrm>
            <a:off x="9223692" y="3101998"/>
            <a:ext cx="2525449"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ASSOCIATE MEMBER CHIPS ALLIANCE</a:t>
            </a:r>
            <a:endParaRPr lang="en-US" sz="1600" b="1" dirty="0">
              <a:solidFill>
                <a:srgbClr val="FCB237"/>
              </a:solidFill>
              <a:latin typeface="Proxima Nova A Extra Condensed " panose="02000506030000020004"/>
            </a:endParaRPr>
          </a:p>
        </p:txBody>
      </p:sp>
      <p:sp>
        <p:nvSpPr>
          <p:cNvPr id="15" name="TextBox 14">
            <a:extLst>
              <a:ext uri="{FF2B5EF4-FFF2-40B4-BE49-F238E27FC236}">
                <a16:creationId xmlns:a16="http://schemas.microsoft.com/office/drawing/2014/main" xmlns="" id="{8FE3584A-4581-457D-B242-84310C48AE38}"/>
              </a:ext>
            </a:extLst>
          </p:cNvPr>
          <p:cNvSpPr txBox="1"/>
          <p:nvPr/>
        </p:nvSpPr>
        <p:spPr>
          <a:xfrm>
            <a:off x="8819051" y="5055998"/>
            <a:ext cx="3334733"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COMMUNITY ORGANIZATION MEMBER RISCV</a:t>
            </a:r>
            <a:endParaRPr lang="en-US" sz="1600" b="1" dirty="0">
              <a:solidFill>
                <a:srgbClr val="FCB237"/>
              </a:solidFill>
              <a:latin typeface="Proxima Nova A Extra Condensed " panose="02000506030000020004"/>
            </a:endParaRPr>
          </a:p>
        </p:txBody>
      </p:sp>
      <p:sp>
        <p:nvSpPr>
          <p:cNvPr id="4" name="Rectangle 3">
            <a:extLst>
              <a:ext uri="{FF2B5EF4-FFF2-40B4-BE49-F238E27FC236}">
                <a16:creationId xmlns:a16="http://schemas.microsoft.com/office/drawing/2014/main" xmlns="" id="{A975A832-EE85-4A83-8144-9F583525A27F}"/>
              </a:ext>
            </a:extLst>
          </p:cNvPr>
          <p:cNvSpPr/>
          <p:nvPr/>
        </p:nvSpPr>
        <p:spPr>
          <a:xfrm>
            <a:off x="9308111" y="2183441"/>
            <a:ext cx="2252517" cy="9020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a:extLst>
              <a:ext uri="{FF2B5EF4-FFF2-40B4-BE49-F238E27FC236}">
                <a16:creationId xmlns:a16="http://schemas.microsoft.com/office/drawing/2014/main" xmlns="" id="{13079BD7-BD7F-491C-8221-89D75FDC0A88}"/>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A picture containing object, clock&#10;&#10;Description automatically generated">
            <a:extLst>
              <a:ext uri="{FF2B5EF4-FFF2-40B4-BE49-F238E27FC236}">
                <a16:creationId xmlns:a16="http://schemas.microsoft.com/office/drawing/2014/main" xmlns="" id="{AEE54E69-DFE0-4C2F-94CF-04CAB8824BD4}"/>
              </a:ext>
            </a:extLst>
          </p:cNvPr>
          <p:cNvPicPr>
            <a:picLocks noChangeAspect="1"/>
          </p:cNvPicPr>
          <p:nvPr/>
        </p:nvPicPr>
        <p:blipFill>
          <a:blip r:embed="rId3"/>
          <a:stretch>
            <a:fillRect/>
          </a:stretch>
        </p:blipFill>
        <p:spPr>
          <a:xfrm>
            <a:off x="9367736" y="2276284"/>
            <a:ext cx="2036323" cy="683186"/>
          </a:xfrm>
          <a:prstGeom prst="rect">
            <a:avLst/>
          </a:prstGeom>
        </p:spPr>
      </p:pic>
      <p:sp>
        <p:nvSpPr>
          <p:cNvPr id="20" name="Rectangle 19">
            <a:extLst>
              <a:ext uri="{FF2B5EF4-FFF2-40B4-BE49-F238E27FC236}">
                <a16:creationId xmlns:a16="http://schemas.microsoft.com/office/drawing/2014/main" xmlns="" id="{C92A33EC-9F01-48DE-BF93-665E08824C56}"/>
              </a:ext>
            </a:extLst>
          </p:cNvPr>
          <p:cNvSpPr/>
          <p:nvPr/>
        </p:nvSpPr>
        <p:spPr>
          <a:xfrm>
            <a:off x="8961984" y="4499216"/>
            <a:ext cx="2940044" cy="584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 name="Graphic 18">
            <a:extLst>
              <a:ext uri="{FF2B5EF4-FFF2-40B4-BE49-F238E27FC236}">
                <a16:creationId xmlns:a16="http://schemas.microsoft.com/office/drawing/2014/main" xmlns="" id="{44EA823D-3CBE-4594-B2A6-330218B75848}"/>
              </a:ext>
            </a:extLst>
          </p:cNvPr>
          <p:cNvGrpSpPr/>
          <p:nvPr/>
        </p:nvGrpSpPr>
        <p:grpSpPr>
          <a:xfrm>
            <a:off x="9008426" y="4570398"/>
            <a:ext cx="2893602" cy="480231"/>
            <a:chOff x="9017540" y="4576682"/>
            <a:chExt cx="2893602" cy="480231"/>
          </a:xfrm>
        </p:grpSpPr>
        <p:sp>
          <p:nvSpPr>
            <p:cNvPr id="22" name="Freeform: Shape 21">
              <a:extLst>
                <a:ext uri="{FF2B5EF4-FFF2-40B4-BE49-F238E27FC236}">
                  <a16:creationId xmlns:a16="http://schemas.microsoft.com/office/drawing/2014/main" xmlns="" id="{BD71E28C-688C-4CFA-AA1A-714D6409CF41}"/>
                </a:ext>
              </a:extLst>
            </p:cNvPr>
            <p:cNvSpPr/>
            <p:nvPr/>
          </p:nvSpPr>
          <p:spPr>
            <a:xfrm>
              <a:off x="9157060" y="4576682"/>
              <a:ext cx="340405" cy="435658"/>
            </a:xfrm>
            <a:custGeom>
              <a:avLst/>
              <a:gdLst>
                <a:gd name="connsiteX0" fmla="*/ 129141 w 340405"/>
                <a:gd name="connsiteY0" fmla="*/ 150206 h 435658"/>
                <a:gd name="connsiteX1" fmla="*/ 4274 w 340405"/>
                <a:gd name="connsiteY1" fmla="*/ 298275 h 435658"/>
                <a:gd name="connsiteX2" fmla="*/ 120592 w 340405"/>
                <a:gd name="connsiteY2" fmla="*/ 435659 h 435658"/>
                <a:gd name="connsiteX3" fmla="*/ 130972 w 340405"/>
                <a:gd name="connsiteY3" fmla="*/ 421004 h 435658"/>
                <a:gd name="connsiteX4" fmla="*/ 340406 w 340405"/>
                <a:gd name="connsiteY4" fmla="*/ 124866 h 435658"/>
                <a:gd name="connsiteX5" fmla="*/ 340406 w 340405"/>
                <a:gd name="connsiteY5" fmla="*/ 0 h 435658"/>
                <a:gd name="connsiteX6" fmla="*/ 0 w 340405"/>
                <a:gd name="connsiteY6" fmla="*/ 0 h 435658"/>
                <a:gd name="connsiteX7" fmla="*/ 129141 w 340405"/>
                <a:gd name="connsiteY7" fmla="*/ 150206 h 4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405" h="435658">
                  <a:moveTo>
                    <a:pt x="129141" y="150206"/>
                  </a:moveTo>
                  <a:cubicBezTo>
                    <a:pt x="129141" y="220119"/>
                    <a:pt x="86704" y="283315"/>
                    <a:pt x="4274" y="298275"/>
                  </a:cubicBezTo>
                  <a:lnTo>
                    <a:pt x="120592" y="435659"/>
                  </a:lnTo>
                  <a:lnTo>
                    <a:pt x="130972" y="421004"/>
                  </a:lnTo>
                  <a:lnTo>
                    <a:pt x="340406" y="124866"/>
                  </a:lnTo>
                  <a:lnTo>
                    <a:pt x="340406" y="0"/>
                  </a:lnTo>
                  <a:lnTo>
                    <a:pt x="0" y="0"/>
                  </a:lnTo>
                  <a:cubicBezTo>
                    <a:pt x="86704" y="8548"/>
                    <a:pt x="129141" y="80293"/>
                    <a:pt x="129141" y="150206"/>
                  </a:cubicBezTo>
                  <a:close/>
                </a:path>
              </a:pathLst>
            </a:custGeom>
            <a:solidFill>
              <a:srgbClr val="F5B21B"/>
            </a:solidFill>
            <a:ln w="30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C27F7F69-272A-4E24-B0F3-98A8F27B437B}"/>
                </a:ext>
              </a:extLst>
            </p:cNvPr>
            <p:cNvSpPr/>
            <p:nvPr/>
          </p:nvSpPr>
          <p:spPr>
            <a:xfrm>
              <a:off x="9017540" y="4644457"/>
              <a:ext cx="482368" cy="412456"/>
            </a:xfrm>
            <a:custGeom>
              <a:avLst/>
              <a:gdLst>
                <a:gd name="connsiteX0" fmla="*/ 29614 w 482368"/>
                <a:gd name="connsiteY0" fmla="*/ 166997 h 412456"/>
                <a:gd name="connsiteX1" fmla="*/ 109907 w 482368"/>
                <a:gd name="connsiteY1" fmla="*/ 166997 h 412456"/>
                <a:gd name="connsiteX2" fmla="*/ 198748 w 482368"/>
                <a:gd name="connsiteY2" fmla="*/ 82430 h 412456"/>
                <a:gd name="connsiteX3" fmla="*/ 109907 w 482368"/>
                <a:gd name="connsiteY3" fmla="*/ 0 h 412456"/>
                <a:gd name="connsiteX4" fmla="*/ 0 w 482368"/>
                <a:gd name="connsiteY4" fmla="*/ 0 h 412456"/>
                <a:gd name="connsiteX5" fmla="*/ 0 w 482368"/>
                <a:gd name="connsiteY5" fmla="*/ 412456 h 412456"/>
                <a:gd name="connsiteX6" fmla="*/ 205159 w 482368"/>
                <a:gd name="connsiteY6" fmla="*/ 412456 h 412456"/>
                <a:gd name="connsiteX7" fmla="*/ 29614 w 482368"/>
                <a:gd name="connsiteY7" fmla="*/ 200885 h 412456"/>
                <a:gd name="connsiteX8" fmla="*/ 29614 w 482368"/>
                <a:gd name="connsiteY8" fmla="*/ 166997 h 412456"/>
                <a:gd name="connsiteX9" fmla="*/ 327889 w 482368"/>
                <a:gd name="connsiteY9" fmla="*/ 391085 h 412456"/>
                <a:gd name="connsiteX10" fmla="*/ 482369 w 482368"/>
                <a:gd name="connsiteY10" fmla="*/ 175240 h 412456"/>
                <a:gd name="connsiteX11" fmla="*/ 482369 w 482368"/>
                <a:gd name="connsiteY11" fmla="*/ 412151 h 412456"/>
                <a:gd name="connsiteX12" fmla="*/ 312624 w 482368"/>
                <a:gd name="connsiteY12" fmla="*/ 412151 h 412456"/>
                <a:gd name="connsiteX13" fmla="*/ 327889 w 482368"/>
                <a:gd name="connsiteY13" fmla="*/ 391085 h 41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2368" h="412456">
                  <a:moveTo>
                    <a:pt x="29614" y="166997"/>
                  </a:moveTo>
                  <a:lnTo>
                    <a:pt x="109907" y="166997"/>
                  </a:lnTo>
                  <a:cubicBezTo>
                    <a:pt x="169134" y="166997"/>
                    <a:pt x="198748" y="124866"/>
                    <a:pt x="198748" y="82430"/>
                  </a:cubicBezTo>
                  <a:cubicBezTo>
                    <a:pt x="198748" y="39994"/>
                    <a:pt x="169134" y="0"/>
                    <a:pt x="109907" y="0"/>
                  </a:cubicBezTo>
                  <a:lnTo>
                    <a:pt x="0" y="0"/>
                  </a:lnTo>
                  <a:lnTo>
                    <a:pt x="0" y="412456"/>
                  </a:lnTo>
                  <a:lnTo>
                    <a:pt x="205159" y="412456"/>
                  </a:lnTo>
                  <a:lnTo>
                    <a:pt x="29614" y="200885"/>
                  </a:lnTo>
                  <a:lnTo>
                    <a:pt x="29614" y="166997"/>
                  </a:lnTo>
                  <a:close/>
                  <a:moveTo>
                    <a:pt x="327889" y="391085"/>
                  </a:moveTo>
                  <a:lnTo>
                    <a:pt x="482369" y="175240"/>
                  </a:lnTo>
                  <a:lnTo>
                    <a:pt x="482369" y="412151"/>
                  </a:lnTo>
                  <a:lnTo>
                    <a:pt x="312624" y="412151"/>
                  </a:lnTo>
                  <a:lnTo>
                    <a:pt x="327889" y="391085"/>
                  </a:lnTo>
                  <a:close/>
                </a:path>
              </a:pathLst>
            </a:custGeom>
            <a:solidFill>
              <a:srgbClr val="283272"/>
            </a:solidFill>
            <a:ln w="30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28F6BED3-52E3-45AE-8254-F5AD70BB3D59}"/>
                </a:ext>
              </a:extLst>
            </p:cNvPr>
            <p:cNvSpPr/>
            <p:nvPr/>
          </p:nvSpPr>
          <p:spPr>
            <a:xfrm>
              <a:off x="10204228" y="4656975"/>
              <a:ext cx="69912" cy="327888"/>
            </a:xfrm>
            <a:custGeom>
              <a:avLst/>
              <a:gdLst>
                <a:gd name="connsiteX0" fmla="*/ 0 w 69912"/>
                <a:gd name="connsiteY0" fmla="*/ 0 h 327888"/>
                <a:gd name="connsiteX1" fmla="*/ 69913 w 69912"/>
                <a:gd name="connsiteY1" fmla="*/ 0 h 327888"/>
                <a:gd name="connsiteX2" fmla="*/ 69913 w 69912"/>
                <a:gd name="connsiteY2" fmla="*/ 327889 h 327888"/>
                <a:gd name="connsiteX3" fmla="*/ 0 w 69912"/>
                <a:gd name="connsiteY3" fmla="*/ 327889 h 327888"/>
              </a:gdLst>
              <a:ahLst/>
              <a:cxnLst>
                <a:cxn ang="0">
                  <a:pos x="connsiteX0" y="connsiteY0"/>
                </a:cxn>
                <a:cxn ang="0">
                  <a:pos x="connsiteX1" y="connsiteY1"/>
                </a:cxn>
                <a:cxn ang="0">
                  <a:pos x="connsiteX2" y="connsiteY2"/>
                </a:cxn>
                <a:cxn ang="0">
                  <a:pos x="connsiteX3" y="connsiteY3"/>
                </a:cxn>
              </a:cxnLst>
              <a:rect l="l" t="t" r="r" b="b"/>
              <a:pathLst>
                <a:path w="69912" h="327888">
                  <a:moveTo>
                    <a:pt x="0" y="0"/>
                  </a:moveTo>
                  <a:lnTo>
                    <a:pt x="69913" y="0"/>
                  </a:lnTo>
                  <a:lnTo>
                    <a:pt x="69913" y="327889"/>
                  </a:lnTo>
                  <a:lnTo>
                    <a:pt x="0" y="327889"/>
                  </a:lnTo>
                  <a:close/>
                </a:path>
              </a:pathLst>
            </a:custGeom>
            <a:solidFill>
              <a:srgbClr val="283272"/>
            </a:solidFill>
            <a:ln w="30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EE637765-885D-4889-B57A-EEA86C78EC33}"/>
                </a:ext>
              </a:extLst>
            </p:cNvPr>
            <p:cNvSpPr/>
            <p:nvPr/>
          </p:nvSpPr>
          <p:spPr>
            <a:xfrm>
              <a:off x="10326652" y="4656975"/>
              <a:ext cx="465577" cy="327888"/>
            </a:xfrm>
            <a:custGeom>
              <a:avLst/>
              <a:gdLst>
                <a:gd name="connsiteX0" fmla="*/ 363303 w 465577"/>
                <a:gd name="connsiteY0" fmla="*/ 256144 h 327888"/>
                <a:gd name="connsiteX1" fmla="*/ 0 w 465577"/>
                <a:gd name="connsiteY1" fmla="*/ 255839 h 327888"/>
                <a:gd name="connsiteX2" fmla="*/ 0 w 465577"/>
                <a:gd name="connsiteY2" fmla="*/ 327889 h 327888"/>
                <a:gd name="connsiteX3" fmla="*/ 366051 w 465577"/>
                <a:gd name="connsiteY3" fmla="*/ 327889 h 327888"/>
                <a:gd name="connsiteX4" fmla="*/ 435964 w 465577"/>
                <a:gd name="connsiteY4" fmla="*/ 298275 h 327888"/>
                <a:gd name="connsiteX5" fmla="*/ 465578 w 465577"/>
                <a:gd name="connsiteY5" fmla="*/ 228362 h 327888"/>
                <a:gd name="connsiteX6" fmla="*/ 435964 w 465577"/>
                <a:gd name="connsiteY6" fmla="*/ 158449 h 327888"/>
                <a:gd name="connsiteX7" fmla="*/ 366051 w 465577"/>
                <a:gd name="connsiteY7" fmla="*/ 128835 h 327888"/>
                <a:gd name="connsiteX8" fmla="*/ 99832 w 465577"/>
                <a:gd name="connsiteY8" fmla="*/ 127309 h 327888"/>
                <a:gd name="connsiteX9" fmla="*/ 71440 w 465577"/>
                <a:gd name="connsiteY9" fmla="*/ 98916 h 327888"/>
                <a:gd name="connsiteX10" fmla="*/ 71440 w 465577"/>
                <a:gd name="connsiteY10" fmla="*/ 98916 h 327888"/>
                <a:gd name="connsiteX11" fmla="*/ 71440 w 465577"/>
                <a:gd name="connsiteY11" fmla="*/ 98916 h 327888"/>
                <a:gd name="connsiteX12" fmla="*/ 100137 w 465577"/>
                <a:gd name="connsiteY12" fmla="*/ 70524 h 327888"/>
                <a:gd name="connsiteX13" fmla="*/ 465578 w 465577"/>
                <a:gd name="connsiteY13" fmla="*/ 70218 h 327888"/>
                <a:gd name="connsiteX14" fmla="*/ 465578 w 465577"/>
                <a:gd name="connsiteY14" fmla="*/ 0 h 327888"/>
                <a:gd name="connsiteX15" fmla="*/ 99527 w 465577"/>
                <a:gd name="connsiteY15" fmla="*/ 0 h 327888"/>
                <a:gd name="connsiteX16" fmla="*/ 29614 w 465577"/>
                <a:gd name="connsiteY16" fmla="*/ 29614 h 327888"/>
                <a:gd name="connsiteX17" fmla="*/ 0 w 465577"/>
                <a:gd name="connsiteY17" fmla="*/ 99527 h 327888"/>
                <a:gd name="connsiteX18" fmla="*/ 29614 w 465577"/>
                <a:gd name="connsiteY18" fmla="*/ 169440 h 327888"/>
                <a:gd name="connsiteX19" fmla="*/ 99527 w 465577"/>
                <a:gd name="connsiteY19" fmla="*/ 196916 h 327888"/>
                <a:gd name="connsiteX20" fmla="*/ 365440 w 465577"/>
                <a:gd name="connsiteY20" fmla="*/ 196916 h 327888"/>
                <a:gd name="connsiteX21" fmla="*/ 393833 w 465577"/>
                <a:gd name="connsiteY21" fmla="*/ 225614 h 327888"/>
                <a:gd name="connsiteX22" fmla="*/ 393833 w 465577"/>
                <a:gd name="connsiteY22" fmla="*/ 225614 h 327888"/>
                <a:gd name="connsiteX23" fmla="*/ 393833 w 465577"/>
                <a:gd name="connsiteY23" fmla="*/ 225614 h 327888"/>
                <a:gd name="connsiteX24" fmla="*/ 363303 w 465577"/>
                <a:gd name="connsiteY24" fmla="*/ 256144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577" h="327888">
                  <a:moveTo>
                    <a:pt x="363303" y="256144"/>
                  </a:moveTo>
                  <a:lnTo>
                    <a:pt x="0" y="255839"/>
                  </a:lnTo>
                  <a:lnTo>
                    <a:pt x="0" y="327889"/>
                  </a:lnTo>
                  <a:lnTo>
                    <a:pt x="366051" y="327889"/>
                  </a:lnTo>
                  <a:cubicBezTo>
                    <a:pt x="393528" y="327889"/>
                    <a:pt x="416730" y="317203"/>
                    <a:pt x="435964" y="298275"/>
                  </a:cubicBezTo>
                  <a:cubicBezTo>
                    <a:pt x="454892" y="279347"/>
                    <a:pt x="465578" y="255839"/>
                    <a:pt x="465578" y="228362"/>
                  </a:cubicBezTo>
                  <a:cubicBezTo>
                    <a:pt x="465578" y="200885"/>
                    <a:pt x="454892" y="177683"/>
                    <a:pt x="435964" y="158449"/>
                  </a:cubicBezTo>
                  <a:cubicBezTo>
                    <a:pt x="417036" y="139521"/>
                    <a:pt x="393528" y="128835"/>
                    <a:pt x="366051" y="128835"/>
                  </a:cubicBezTo>
                  <a:lnTo>
                    <a:pt x="99832" y="127309"/>
                  </a:lnTo>
                  <a:cubicBezTo>
                    <a:pt x="84262" y="127309"/>
                    <a:pt x="71440" y="114486"/>
                    <a:pt x="71440" y="98916"/>
                  </a:cubicBezTo>
                  <a:lnTo>
                    <a:pt x="71440" y="98916"/>
                  </a:lnTo>
                  <a:lnTo>
                    <a:pt x="71440" y="98916"/>
                  </a:lnTo>
                  <a:cubicBezTo>
                    <a:pt x="71440" y="83041"/>
                    <a:pt x="84262" y="70524"/>
                    <a:pt x="100137" y="70524"/>
                  </a:cubicBezTo>
                  <a:lnTo>
                    <a:pt x="465578" y="70218"/>
                  </a:lnTo>
                  <a:lnTo>
                    <a:pt x="465578" y="0"/>
                  </a:lnTo>
                  <a:lnTo>
                    <a:pt x="99527" y="0"/>
                  </a:lnTo>
                  <a:cubicBezTo>
                    <a:pt x="72050" y="0"/>
                    <a:pt x="48847" y="10685"/>
                    <a:pt x="29614" y="29614"/>
                  </a:cubicBezTo>
                  <a:cubicBezTo>
                    <a:pt x="10685" y="48542"/>
                    <a:pt x="0" y="72050"/>
                    <a:pt x="0" y="99527"/>
                  </a:cubicBezTo>
                  <a:cubicBezTo>
                    <a:pt x="0" y="127003"/>
                    <a:pt x="10685" y="150206"/>
                    <a:pt x="29614" y="169440"/>
                  </a:cubicBezTo>
                  <a:cubicBezTo>
                    <a:pt x="48542" y="188368"/>
                    <a:pt x="71745" y="196916"/>
                    <a:pt x="99527" y="196916"/>
                  </a:cubicBezTo>
                  <a:lnTo>
                    <a:pt x="365440" y="196916"/>
                  </a:lnTo>
                  <a:cubicBezTo>
                    <a:pt x="381316" y="196916"/>
                    <a:pt x="394138" y="209739"/>
                    <a:pt x="393833" y="225614"/>
                  </a:cubicBezTo>
                  <a:lnTo>
                    <a:pt x="393833" y="225614"/>
                  </a:lnTo>
                  <a:lnTo>
                    <a:pt x="393833" y="225614"/>
                  </a:lnTo>
                  <a:cubicBezTo>
                    <a:pt x="394138" y="242406"/>
                    <a:pt x="380400" y="256144"/>
                    <a:pt x="363303" y="256144"/>
                  </a:cubicBezTo>
                  <a:close/>
                </a:path>
              </a:pathLst>
            </a:custGeom>
            <a:solidFill>
              <a:srgbClr val="283272"/>
            </a:solidFill>
            <a:ln w="30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49FF08FC-2A09-4C8C-BB8E-BEA94C0C90F4}"/>
                </a:ext>
              </a:extLst>
            </p:cNvPr>
            <p:cNvSpPr/>
            <p:nvPr/>
          </p:nvSpPr>
          <p:spPr>
            <a:xfrm>
              <a:off x="10828255" y="4656975"/>
              <a:ext cx="463135" cy="328194"/>
            </a:xfrm>
            <a:custGeom>
              <a:avLst/>
              <a:gdLst>
                <a:gd name="connsiteX0" fmla="*/ 160586 w 463135"/>
                <a:gd name="connsiteY0" fmla="*/ 0 h 328194"/>
                <a:gd name="connsiteX1" fmla="*/ 463135 w 463135"/>
                <a:gd name="connsiteY1" fmla="*/ 0 h 328194"/>
                <a:gd name="connsiteX2" fmla="*/ 463135 w 463135"/>
                <a:gd name="connsiteY2" fmla="*/ 69913 h 328194"/>
                <a:gd name="connsiteX3" fmla="*/ 160586 w 463135"/>
                <a:gd name="connsiteY3" fmla="*/ 69913 h 328194"/>
                <a:gd name="connsiteX4" fmla="*/ 94947 w 463135"/>
                <a:gd name="connsiteY4" fmla="*/ 97390 h 328194"/>
                <a:gd name="connsiteX5" fmla="*/ 67471 w 463135"/>
                <a:gd name="connsiteY5" fmla="*/ 163029 h 328194"/>
                <a:gd name="connsiteX6" fmla="*/ 94947 w 463135"/>
                <a:gd name="connsiteY6" fmla="*/ 228667 h 328194"/>
                <a:gd name="connsiteX7" fmla="*/ 160586 w 463135"/>
                <a:gd name="connsiteY7" fmla="*/ 256144 h 328194"/>
                <a:gd name="connsiteX8" fmla="*/ 463135 w 463135"/>
                <a:gd name="connsiteY8" fmla="*/ 256144 h 328194"/>
                <a:gd name="connsiteX9" fmla="*/ 463135 w 463135"/>
                <a:gd name="connsiteY9" fmla="*/ 328194 h 328194"/>
                <a:gd name="connsiteX10" fmla="*/ 160891 w 463135"/>
                <a:gd name="connsiteY10" fmla="*/ 328194 h 328194"/>
                <a:gd name="connsiteX11" fmla="*/ 46405 w 463135"/>
                <a:gd name="connsiteY11" fmla="*/ 279347 h 328194"/>
                <a:gd name="connsiteX12" fmla="*/ 0 w 463135"/>
                <a:gd name="connsiteY12" fmla="*/ 165166 h 328194"/>
                <a:gd name="connsiteX13" fmla="*/ 46405 w 463135"/>
                <a:gd name="connsiteY13" fmla="*/ 50985 h 328194"/>
                <a:gd name="connsiteX14" fmla="*/ 160586 w 463135"/>
                <a:gd name="connsiteY14" fmla="*/ 0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135" h="328194">
                  <a:moveTo>
                    <a:pt x="160586" y="0"/>
                  </a:moveTo>
                  <a:lnTo>
                    <a:pt x="463135" y="0"/>
                  </a:lnTo>
                  <a:lnTo>
                    <a:pt x="463135" y="69913"/>
                  </a:lnTo>
                  <a:lnTo>
                    <a:pt x="160586" y="69913"/>
                  </a:lnTo>
                  <a:cubicBezTo>
                    <a:pt x="135247" y="69913"/>
                    <a:pt x="114181" y="78156"/>
                    <a:pt x="94947" y="97390"/>
                  </a:cubicBezTo>
                  <a:cubicBezTo>
                    <a:pt x="76019" y="116318"/>
                    <a:pt x="67471" y="137689"/>
                    <a:pt x="67471" y="163029"/>
                  </a:cubicBezTo>
                  <a:cubicBezTo>
                    <a:pt x="67471" y="188368"/>
                    <a:pt x="76019" y="209434"/>
                    <a:pt x="94947" y="228667"/>
                  </a:cubicBezTo>
                  <a:cubicBezTo>
                    <a:pt x="114181" y="247596"/>
                    <a:pt x="135247" y="256144"/>
                    <a:pt x="160586" y="256144"/>
                  </a:cubicBezTo>
                  <a:lnTo>
                    <a:pt x="463135" y="256144"/>
                  </a:lnTo>
                  <a:lnTo>
                    <a:pt x="463135" y="328194"/>
                  </a:lnTo>
                  <a:lnTo>
                    <a:pt x="160891" y="328194"/>
                  </a:lnTo>
                  <a:cubicBezTo>
                    <a:pt x="116623" y="328194"/>
                    <a:pt x="78156" y="311097"/>
                    <a:pt x="46405" y="279347"/>
                  </a:cubicBezTo>
                  <a:cubicBezTo>
                    <a:pt x="14654" y="247596"/>
                    <a:pt x="0" y="209434"/>
                    <a:pt x="0" y="165166"/>
                  </a:cubicBezTo>
                  <a:cubicBezTo>
                    <a:pt x="0" y="120898"/>
                    <a:pt x="14654" y="82735"/>
                    <a:pt x="46405" y="50985"/>
                  </a:cubicBezTo>
                  <a:cubicBezTo>
                    <a:pt x="78156" y="17097"/>
                    <a:pt x="116318" y="0"/>
                    <a:pt x="160586" y="0"/>
                  </a:cubicBezTo>
                  <a:close/>
                </a:path>
              </a:pathLst>
            </a:custGeom>
            <a:solidFill>
              <a:srgbClr val="283272"/>
            </a:solidFill>
            <a:ln w="30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8193D186-F2D9-4E67-8539-1D3F39591D7C}"/>
                </a:ext>
              </a:extLst>
            </p:cNvPr>
            <p:cNvSpPr/>
            <p:nvPr/>
          </p:nvSpPr>
          <p:spPr>
            <a:xfrm>
              <a:off x="9687971" y="4656669"/>
              <a:ext cx="465577" cy="328194"/>
            </a:xfrm>
            <a:custGeom>
              <a:avLst/>
              <a:gdLst>
                <a:gd name="connsiteX0" fmla="*/ 361777 w 465577"/>
                <a:gd name="connsiteY0" fmla="*/ 132194 h 328194"/>
                <a:gd name="connsiteX1" fmla="*/ 69913 w 465577"/>
                <a:gd name="connsiteY1" fmla="*/ 131583 h 328194"/>
                <a:gd name="connsiteX2" fmla="*/ 69913 w 465577"/>
                <a:gd name="connsiteY2" fmla="*/ 72355 h 328194"/>
                <a:gd name="connsiteX3" fmla="*/ 364830 w 465577"/>
                <a:gd name="connsiteY3" fmla="*/ 71745 h 328194"/>
                <a:gd name="connsiteX4" fmla="*/ 393833 w 465577"/>
                <a:gd name="connsiteY4" fmla="*/ 100443 h 328194"/>
                <a:gd name="connsiteX5" fmla="*/ 393833 w 465577"/>
                <a:gd name="connsiteY5" fmla="*/ 100443 h 328194"/>
                <a:gd name="connsiteX6" fmla="*/ 393833 w 465577"/>
                <a:gd name="connsiteY6" fmla="*/ 100443 h 328194"/>
                <a:gd name="connsiteX7" fmla="*/ 361777 w 465577"/>
                <a:gd name="connsiteY7" fmla="*/ 132194 h 328194"/>
                <a:gd name="connsiteX8" fmla="*/ 465578 w 465577"/>
                <a:gd name="connsiteY8" fmla="*/ 328194 h 328194"/>
                <a:gd name="connsiteX9" fmla="*/ 372462 w 465577"/>
                <a:gd name="connsiteY9" fmla="*/ 199054 h 328194"/>
                <a:gd name="connsiteX10" fmla="*/ 435964 w 465577"/>
                <a:gd name="connsiteY10" fmla="*/ 169440 h 328194"/>
                <a:gd name="connsiteX11" fmla="*/ 465578 w 465577"/>
                <a:gd name="connsiteY11" fmla="*/ 99527 h 328194"/>
                <a:gd name="connsiteX12" fmla="*/ 435964 w 465577"/>
                <a:gd name="connsiteY12" fmla="*/ 29614 h 328194"/>
                <a:gd name="connsiteX13" fmla="*/ 366051 w 465577"/>
                <a:gd name="connsiteY13" fmla="*/ 0 h 328194"/>
                <a:gd name="connsiteX14" fmla="*/ 0 w 465577"/>
                <a:gd name="connsiteY14" fmla="*/ 0 h 328194"/>
                <a:gd name="connsiteX15" fmla="*/ 0 w 465577"/>
                <a:gd name="connsiteY15" fmla="*/ 327889 h 328194"/>
                <a:gd name="connsiteX16" fmla="*/ 69913 w 465577"/>
                <a:gd name="connsiteY16" fmla="*/ 327889 h 328194"/>
                <a:gd name="connsiteX17" fmla="*/ 69913 w 465577"/>
                <a:gd name="connsiteY17" fmla="*/ 198748 h 328194"/>
                <a:gd name="connsiteX18" fmla="*/ 285758 w 465577"/>
                <a:gd name="connsiteY18" fmla="*/ 198748 h 328194"/>
                <a:gd name="connsiteX19" fmla="*/ 378873 w 465577"/>
                <a:gd name="connsiteY19" fmla="*/ 327889 h 328194"/>
                <a:gd name="connsiteX20" fmla="*/ 465578 w 465577"/>
                <a:gd name="connsiteY20" fmla="*/ 327889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5577" h="328194">
                  <a:moveTo>
                    <a:pt x="361777" y="132194"/>
                  </a:moveTo>
                  <a:lnTo>
                    <a:pt x="69913" y="131583"/>
                  </a:lnTo>
                  <a:lnTo>
                    <a:pt x="69913" y="72355"/>
                  </a:lnTo>
                  <a:lnTo>
                    <a:pt x="364830" y="71745"/>
                  </a:lnTo>
                  <a:cubicBezTo>
                    <a:pt x="380705" y="71745"/>
                    <a:pt x="393528" y="84567"/>
                    <a:pt x="393833" y="100443"/>
                  </a:cubicBezTo>
                  <a:lnTo>
                    <a:pt x="393833" y="100443"/>
                  </a:lnTo>
                  <a:lnTo>
                    <a:pt x="393833" y="100443"/>
                  </a:lnTo>
                  <a:cubicBezTo>
                    <a:pt x="393528" y="117845"/>
                    <a:pt x="379179" y="132194"/>
                    <a:pt x="361777" y="132194"/>
                  </a:cubicBezTo>
                  <a:close/>
                  <a:moveTo>
                    <a:pt x="465578" y="328194"/>
                  </a:moveTo>
                  <a:lnTo>
                    <a:pt x="372462" y="199054"/>
                  </a:lnTo>
                  <a:cubicBezTo>
                    <a:pt x="397802" y="196916"/>
                    <a:pt x="418867" y="188368"/>
                    <a:pt x="435964" y="169440"/>
                  </a:cubicBezTo>
                  <a:cubicBezTo>
                    <a:pt x="454892" y="150206"/>
                    <a:pt x="465578" y="127003"/>
                    <a:pt x="465578" y="99527"/>
                  </a:cubicBezTo>
                  <a:cubicBezTo>
                    <a:pt x="465578" y="72050"/>
                    <a:pt x="454892" y="48847"/>
                    <a:pt x="435964" y="29614"/>
                  </a:cubicBezTo>
                  <a:cubicBezTo>
                    <a:pt x="417035" y="10380"/>
                    <a:pt x="393528" y="0"/>
                    <a:pt x="366051" y="0"/>
                  </a:cubicBezTo>
                  <a:lnTo>
                    <a:pt x="0" y="0"/>
                  </a:lnTo>
                  <a:lnTo>
                    <a:pt x="0" y="327889"/>
                  </a:lnTo>
                  <a:lnTo>
                    <a:pt x="69913" y="327889"/>
                  </a:lnTo>
                  <a:lnTo>
                    <a:pt x="69913" y="198748"/>
                  </a:lnTo>
                  <a:lnTo>
                    <a:pt x="285758" y="198748"/>
                  </a:lnTo>
                  <a:lnTo>
                    <a:pt x="378873" y="327889"/>
                  </a:lnTo>
                  <a:lnTo>
                    <a:pt x="465578" y="327889"/>
                  </a:lnTo>
                  <a:close/>
                </a:path>
              </a:pathLst>
            </a:custGeom>
            <a:solidFill>
              <a:srgbClr val="283272"/>
            </a:solidFill>
            <a:ln w="30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EE70EB78-5C39-43C1-A374-F2F758E04831}"/>
                </a:ext>
              </a:extLst>
            </p:cNvPr>
            <p:cNvSpPr/>
            <p:nvPr/>
          </p:nvSpPr>
          <p:spPr>
            <a:xfrm>
              <a:off x="11448618" y="4656975"/>
              <a:ext cx="462524" cy="327888"/>
            </a:xfrm>
            <a:custGeom>
              <a:avLst/>
              <a:gdLst>
                <a:gd name="connsiteX0" fmla="*/ 191726 w 462524"/>
                <a:gd name="connsiteY0" fmla="*/ 327889 h 327888"/>
                <a:gd name="connsiteX1" fmla="*/ 0 w 462524"/>
                <a:gd name="connsiteY1" fmla="*/ 0 h 327888"/>
                <a:gd name="connsiteX2" fmla="*/ 82125 w 462524"/>
                <a:gd name="connsiteY2" fmla="*/ 0 h 327888"/>
                <a:gd name="connsiteX3" fmla="*/ 232026 w 462524"/>
                <a:gd name="connsiteY3" fmla="*/ 260113 h 327888"/>
                <a:gd name="connsiteX4" fmla="*/ 381621 w 462524"/>
                <a:gd name="connsiteY4" fmla="*/ 0 h 327888"/>
                <a:gd name="connsiteX5" fmla="*/ 462525 w 462524"/>
                <a:gd name="connsiteY5" fmla="*/ 0 h 327888"/>
                <a:gd name="connsiteX6" fmla="*/ 272020 w 462524"/>
                <a:gd name="connsiteY6" fmla="*/ 327889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524" h="327888">
                  <a:moveTo>
                    <a:pt x="191726" y="327889"/>
                  </a:moveTo>
                  <a:lnTo>
                    <a:pt x="0" y="0"/>
                  </a:lnTo>
                  <a:lnTo>
                    <a:pt x="82125" y="0"/>
                  </a:lnTo>
                  <a:lnTo>
                    <a:pt x="232026" y="260113"/>
                  </a:lnTo>
                  <a:lnTo>
                    <a:pt x="381621" y="0"/>
                  </a:lnTo>
                  <a:lnTo>
                    <a:pt x="462525" y="0"/>
                  </a:lnTo>
                  <a:lnTo>
                    <a:pt x="272020" y="327889"/>
                  </a:lnTo>
                </a:path>
              </a:pathLst>
            </a:custGeom>
            <a:solidFill>
              <a:srgbClr val="F5B21B"/>
            </a:solidFill>
            <a:ln w="30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D7764AD2-D8F8-441C-9345-510104FD82D5}"/>
                </a:ext>
              </a:extLst>
            </p:cNvPr>
            <p:cNvSpPr/>
            <p:nvPr/>
          </p:nvSpPr>
          <p:spPr>
            <a:xfrm>
              <a:off x="11333826" y="4790389"/>
              <a:ext cx="137383" cy="63501"/>
            </a:xfrm>
            <a:custGeom>
              <a:avLst/>
              <a:gdLst>
                <a:gd name="connsiteX0" fmla="*/ 0 w 137383"/>
                <a:gd name="connsiteY0" fmla="*/ 0 h 63501"/>
                <a:gd name="connsiteX1" fmla="*/ 137384 w 137383"/>
                <a:gd name="connsiteY1" fmla="*/ 0 h 63501"/>
                <a:gd name="connsiteX2" fmla="*/ 137384 w 137383"/>
                <a:gd name="connsiteY2" fmla="*/ 63502 h 63501"/>
                <a:gd name="connsiteX3" fmla="*/ 0 w 137383"/>
                <a:gd name="connsiteY3" fmla="*/ 63502 h 63501"/>
              </a:gdLst>
              <a:ahLst/>
              <a:cxnLst>
                <a:cxn ang="0">
                  <a:pos x="connsiteX0" y="connsiteY0"/>
                </a:cxn>
                <a:cxn ang="0">
                  <a:pos x="connsiteX1" y="connsiteY1"/>
                </a:cxn>
                <a:cxn ang="0">
                  <a:pos x="connsiteX2" y="connsiteY2"/>
                </a:cxn>
                <a:cxn ang="0">
                  <a:pos x="connsiteX3" y="connsiteY3"/>
                </a:cxn>
              </a:cxnLst>
              <a:rect l="l" t="t" r="r" b="b"/>
              <a:pathLst>
                <a:path w="137383" h="63501">
                  <a:moveTo>
                    <a:pt x="0" y="0"/>
                  </a:moveTo>
                  <a:lnTo>
                    <a:pt x="137384" y="0"/>
                  </a:lnTo>
                  <a:lnTo>
                    <a:pt x="137384" y="63502"/>
                  </a:lnTo>
                  <a:lnTo>
                    <a:pt x="0" y="63502"/>
                  </a:lnTo>
                  <a:close/>
                </a:path>
              </a:pathLst>
            </a:custGeom>
            <a:solidFill>
              <a:srgbClr val="F5B21B"/>
            </a:solidFill>
            <a:ln w="3044" cap="flat">
              <a:noFill/>
              <a:prstDash val="solid"/>
              <a:miter/>
            </a:ln>
          </p:spPr>
          <p:txBody>
            <a:bodyPr rtlCol="0" anchor="ctr"/>
            <a:lstStyle/>
            <a:p>
              <a:endParaRPr lang="en-US"/>
            </a:p>
          </p:txBody>
        </p:sp>
      </p:grpSp>
      <p:pic>
        <p:nvPicPr>
          <p:cNvPr id="2" name="Picture 1">
            <a:extLst>
              <a:ext uri="{FF2B5EF4-FFF2-40B4-BE49-F238E27FC236}">
                <a16:creationId xmlns:a16="http://schemas.microsoft.com/office/drawing/2014/main" xmlns="" id="{4250FE5F-7185-491D-AA48-A943CEEE72B9}"/>
              </a:ext>
            </a:extLst>
          </p:cNvPr>
          <p:cNvPicPr>
            <a:picLocks noChangeAspect="1"/>
          </p:cNvPicPr>
          <p:nvPr/>
        </p:nvPicPr>
        <p:blipFill>
          <a:blip r:embed="rId4"/>
          <a:srcRect/>
          <a:stretch/>
        </p:blipFill>
        <p:spPr>
          <a:xfrm>
            <a:off x="9331576" y="701242"/>
            <a:ext cx="2367183" cy="849757"/>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xmlns="" id="{59DC2AFB-056C-4C03-BA7E-EB47747B0083}"/>
              </a:ext>
            </a:extLst>
          </p:cNvPr>
          <p:cNvPicPr>
            <a:picLocks noGrp="1" noChangeAspect="1"/>
          </p:cNvPicPr>
          <p:nvPr>
            <p:ph idx="1"/>
          </p:nvPr>
        </p:nvPicPr>
        <p:blipFill>
          <a:blip r:embed="rId2"/>
          <a:stretch>
            <a:fillRect/>
          </a:stretch>
        </p:blipFill>
        <p:spPr>
          <a:xfrm>
            <a:off x="519158" y="3466009"/>
            <a:ext cx="4343400" cy="1283110"/>
          </a:xfrm>
        </p:spPr>
      </p:pic>
      <p:sp>
        <p:nvSpPr>
          <p:cNvPr id="2" name="Title 1">
            <a:extLst>
              <a:ext uri="{FF2B5EF4-FFF2-40B4-BE49-F238E27FC236}">
                <a16:creationId xmlns:a16="http://schemas.microsoft.com/office/drawing/2014/main" xmlns=""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xmlns="" id="{EF39F83F-FC68-462A-8FAD-90088DA18C6C}"/>
              </a:ext>
            </a:extLst>
          </p:cNvPr>
          <p:cNvSpPr txBox="1">
            <a:spLocks/>
          </p:cNvSpPr>
          <p:nvPr/>
        </p:nvSpPr>
        <p:spPr>
          <a:xfrm>
            <a:off x="9062028" y="3782467"/>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xmlns="" id="{78FE0EF7-51EB-4504-BA08-5B47283F8E6D}"/>
              </a:ext>
            </a:extLst>
          </p:cNvPr>
          <p:cNvPicPr>
            <a:picLocks noChangeAspect="1"/>
          </p:cNvPicPr>
          <p:nvPr/>
        </p:nvPicPr>
        <p:blipFill rotWithShape="1">
          <a:blip r:embed="rId3"/>
          <a:srcRect l="3307" t="16399" r="3098" b="15843"/>
          <a:stretch/>
        </p:blipFill>
        <p:spPr>
          <a:xfrm>
            <a:off x="660400" y="4495818"/>
            <a:ext cx="7388924" cy="1191020"/>
          </a:xfrm>
          <a:prstGeom prst="rect">
            <a:avLst/>
          </a:prstGeom>
        </p:spPr>
      </p:pic>
      <p:sp>
        <p:nvSpPr>
          <p:cNvPr id="29" name="Title 1">
            <a:extLst>
              <a:ext uri="{FF2B5EF4-FFF2-40B4-BE49-F238E27FC236}">
                <a16:creationId xmlns:a16="http://schemas.microsoft.com/office/drawing/2014/main" xmlns="" id="{2F136DCD-8875-4B06-B58F-BF5DEF32182B}"/>
              </a:ext>
            </a:extLst>
          </p:cNvPr>
          <p:cNvSpPr txBox="1">
            <a:spLocks/>
          </p:cNvSpPr>
          <p:nvPr/>
        </p:nvSpPr>
        <p:spPr>
          <a:xfrm>
            <a:off x="9028160" y="493880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xmlns="" id="{5D656E52-CE93-4E0D-8C8E-527BFEAAA921}"/>
              </a:ext>
            </a:extLst>
          </p:cNvPr>
          <p:cNvPicPr>
            <a:picLocks noChangeAspect="1"/>
          </p:cNvPicPr>
          <p:nvPr/>
        </p:nvPicPr>
        <p:blipFill rotWithShape="1">
          <a:blip r:embed="rId4"/>
          <a:srcRect l="5568" t="15639" r="4498" b="18260"/>
          <a:stretch/>
        </p:blipFill>
        <p:spPr>
          <a:xfrm>
            <a:off x="634999" y="2371905"/>
            <a:ext cx="5162550" cy="1337155"/>
          </a:xfrm>
          <a:prstGeom prst="rect">
            <a:avLst/>
          </a:prstGeom>
        </p:spPr>
      </p:pic>
      <p:sp>
        <p:nvSpPr>
          <p:cNvPr id="37" name="Title 1">
            <a:extLst>
              <a:ext uri="{FF2B5EF4-FFF2-40B4-BE49-F238E27FC236}">
                <a16:creationId xmlns:a16="http://schemas.microsoft.com/office/drawing/2014/main" xmlns="" id="{94B3A0BE-B177-4946-9931-4FC0F02B43FC}"/>
              </a:ext>
            </a:extLst>
          </p:cNvPr>
          <p:cNvSpPr txBox="1">
            <a:spLocks/>
          </p:cNvSpPr>
          <p:nvPr/>
        </p:nvSpPr>
        <p:spPr>
          <a:xfrm>
            <a:off x="9002759" y="2723142"/>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xmlns="" id="{366694CE-34BC-4310-8979-AB57F89F379A}"/>
              </a:ext>
            </a:extLst>
          </p:cNvPr>
          <p:cNvPicPr>
            <a:picLocks noChangeAspect="1"/>
          </p:cNvPicPr>
          <p:nvPr/>
        </p:nvPicPr>
        <p:blipFill rotWithShape="1">
          <a:blip r:embed="rId5"/>
          <a:srcRect l="6320" t="16100" r="5485" b="17049"/>
          <a:stretch/>
        </p:blipFill>
        <p:spPr>
          <a:xfrm>
            <a:off x="668867" y="1172616"/>
            <a:ext cx="5003800" cy="1398863"/>
          </a:xfrm>
          <a:prstGeom prst="rect">
            <a:avLst/>
          </a:prstGeom>
          <a:ln w="12700">
            <a:noFill/>
          </a:ln>
        </p:spPr>
      </p:pic>
      <p:sp>
        <p:nvSpPr>
          <p:cNvPr id="50" name="Title 1">
            <a:extLst>
              <a:ext uri="{FF2B5EF4-FFF2-40B4-BE49-F238E27FC236}">
                <a16:creationId xmlns:a16="http://schemas.microsoft.com/office/drawing/2014/main" xmlns="" id="{952D2C39-3F4E-496B-9F7E-47204D4EFFA6}"/>
              </a:ext>
            </a:extLst>
          </p:cNvPr>
          <p:cNvSpPr txBox="1">
            <a:spLocks/>
          </p:cNvSpPr>
          <p:nvPr/>
        </p:nvSpPr>
        <p:spPr>
          <a:xfrm>
            <a:off x="9028160" y="1255102"/>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xmlns="" id="{27B85235-BF38-4CB6-ACC3-9EDC41475F4E}"/>
              </a:ext>
            </a:extLst>
          </p:cNvPr>
          <p:cNvCxnSpPr>
            <a:cxnSpLocks/>
            <a:stCxn id="3" idx="3"/>
          </p:cNvCxnSpPr>
          <p:nvPr/>
        </p:nvCxnSpPr>
        <p:spPr>
          <a:xfrm flipV="1">
            <a:off x="5055577" y="1551584"/>
            <a:ext cx="3981050" cy="7444"/>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xmlns="" id="{F8BC3D19-70DB-4610-8520-963D2C36796E}"/>
              </a:ext>
            </a:extLst>
          </p:cNvPr>
          <p:cNvSpPr/>
          <p:nvPr/>
        </p:nvSpPr>
        <p:spPr>
          <a:xfrm>
            <a:off x="838201" y="1458605"/>
            <a:ext cx="4217376" cy="20084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xmlns="" id="{F08FC7A9-7574-4690-9DB3-1A1067B5644A}"/>
              </a:ext>
            </a:extLst>
          </p:cNvPr>
          <p:cNvCxnSpPr>
            <a:cxnSpLocks/>
            <a:stCxn id="21" idx="3"/>
            <a:endCxn id="37" idx="1"/>
          </p:cNvCxnSpPr>
          <p:nvPr/>
        </p:nvCxnSpPr>
        <p:spPr>
          <a:xfrm>
            <a:off x="5398994" y="2989898"/>
            <a:ext cx="3603765" cy="25695"/>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xmlns="" id="{0F42E937-80EA-44C3-8D27-5359B2DCF4A7}"/>
              </a:ext>
            </a:extLst>
          </p:cNvPr>
          <p:cNvSpPr/>
          <p:nvPr/>
        </p:nvSpPr>
        <p:spPr>
          <a:xfrm>
            <a:off x="1004453" y="2896978"/>
            <a:ext cx="4394541" cy="185839"/>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EFB478CF-0043-4A7D-8C4C-01FA7528BC50}"/>
              </a:ext>
            </a:extLst>
          </p:cNvPr>
          <p:cNvSpPr/>
          <p:nvPr/>
        </p:nvSpPr>
        <p:spPr>
          <a:xfrm>
            <a:off x="3138368" y="3906755"/>
            <a:ext cx="942566" cy="4115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xmlns="" id="{313B90A1-B494-4E14-95BA-61E4F8D2C266}"/>
              </a:ext>
            </a:extLst>
          </p:cNvPr>
          <p:cNvCxnSpPr>
            <a:cxnSpLocks/>
          </p:cNvCxnSpPr>
          <p:nvPr/>
        </p:nvCxnSpPr>
        <p:spPr>
          <a:xfrm>
            <a:off x="4080934" y="4140727"/>
            <a:ext cx="4893734"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xmlns="" id="{F474E5A4-A772-4C48-BB81-BBE6A0392565}"/>
              </a:ext>
            </a:extLst>
          </p:cNvPr>
          <p:cNvSpPr/>
          <p:nvPr/>
        </p:nvSpPr>
        <p:spPr>
          <a:xfrm>
            <a:off x="1029854" y="5078809"/>
            <a:ext cx="1763891" cy="227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xmlns="" id="{CF990C33-E945-40AF-96C7-264B1B1DC0C5}"/>
              </a:ext>
            </a:extLst>
          </p:cNvPr>
          <p:cNvCxnSpPr>
            <a:cxnSpLocks/>
          </p:cNvCxnSpPr>
          <p:nvPr/>
        </p:nvCxnSpPr>
        <p:spPr>
          <a:xfrm>
            <a:off x="2793745" y="5276504"/>
            <a:ext cx="6119539"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F9BF8D58-1590-48B5-BF4A-C1154F318B02}"/>
              </a:ext>
            </a:extLst>
          </p:cNvPr>
          <p:cNvSpPr txBox="1"/>
          <p:nvPr/>
        </p:nvSpPr>
        <p:spPr>
          <a:xfrm>
            <a:off x="9028160" y="1807601"/>
            <a:ext cx="3217332" cy="461665"/>
          </a:xfrm>
          <a:prstGeom prst="rect">
            <a:avLst/>
          </a:prstGeom>
          <a:noFill/>
        </p:spPr>
        <p:txBody>
          <a:bodyPr wrap="square" rtlCol="0">
            <a:spAutoFit/>
          </a:bodyPr>
          <a:lstStyle/>
          <a:p>
            <a:r>
              <a:rPr lang="en-GB" sz="1200" dirty="0"/>
              <a:t>Abstraction is achieved by abstract keyword, creating an abstract trait of </a:t>
            </a:r>
            <a:r>
              <a:rPr lang="en-GB" sz="1200" dirty="0" err="1"/>
              <a:t>DecodeConstants</a:t>
            </a:r>
            <a:endParaRPr lang="en-US" sz="1200" dirty="0"/>
          </a:p>
        </p:txBody>
      </p:sp>
      <p:sp>
        <p:nvSpPr>
          <p:cNvPr id="18" name="TextBox 17">
            <a:extLst>
              <a:ext uri="{FF2B5EF4-FFF2-40B4-BE49-F238E27FC236}">
                <a16:creationId xmlns:a16="http://schemas.microsoft.com/office/drawing/2014/main" xmlns="" id="{C1B4EAF6-F0F6-4A82-9471-945B2EC299C5}"/>
              </a:ext>
            </a:extLst>
          </p:cNvPr>
          <p:cNvSpPr txBox="1"/>
          <p:nvPr/>
        </p:nvSpPr>
        <p:spPr>
          <a:xfrm>
            <a:off x="9042978" y="3152405"/>
            <a:ext cx="3155373" cy="646331"/>
          </a:xfrm>
          <a:prstGeom prst="rect">
            <a:avLst/>
          </a:prstGeom>
          <a:noFill/>
        </p:spPr>
        <p:txBody>
          <a:bodyPr wrap="square" rtlCol="0">
            <a:spAutoFit/>
          </a:bodyPr>
          <a:lstStyle/>
          <a:p>
            <a:r>
              <a:rPr lang="en-GB" sz="1200" dirty="0"/>
              <a:t>Private </a:t>
            </a:r>
            <a:r>
              <a:rPr lang="en-US" sz="1200" dirty="0"/>
              <a:t>access modifier is used to encapsulate/hide method ‘access’ from other extended classes </a:t>
            </a:r>
            <a:endParaRPr lang="en-GB" sz="1200" dirty="0"/>
          </a:p>
        </p:txBody>
      </p:sp>
      <p:sp>
        <p:nvSpPr>
          <p:cNvPr id="19" name="TextBox 18">
            <a:extLst>
              <a:ext uri="{FF2B5EF4-FFF2-40B4-BE49-F238E27FC236}">
                <a16:creationId xmlns:a16="http://schemas.microsoft.com/office/drawing/2014/main" xmlns="" id="{2268106A-781B-41CE-8884-DB221B306476}"/>
              </a:ext>
            </a:extLst>
          </p:cNvPr>
          <p:cNvSpPr txBox="1"/>
          <p:nvPr/>
        </p:nvSpPr>
        <p:spPr>
          <a:xfrm>
            <a:off x="9086851" y="4273644"/>
            <a:ext cx="3111500" cy="461665"/>
          </a:xfrm>
          <a:prstGeom prst="rect">
            <a:avLst/>
          </a:prstGeom>
          <a:noFill/>
        </p:spPr>
        <p:txBody>
          <a:bodyPr wrap="square" rtlCol="0">
            <a:spAutoFit/>
          </a:bodyPr>
          <a:lstStyle/>
          <a:p>
            <a:r>
              <a:rPr lang="en-GB" sz="1200" dirty="0"/>
              <a:t>Keyword extend is used to extend/inherit the PMP class with parent class </a:t>
            </a:r>
            <a:r>
              <a:rPr lang="en-GB" sz="1200" dirty="0" err="1"/>
              <a:t>PMPReg</a:t>
            </a:r>
            <a:endParaRPr lang="en-GB" sz="1200" dirty="0"/>
          </a:p>
        </p:txBody>
      </p:sp>
      <p:sp>
        <p:nvSpPr>
          <p:cNvPr id="22" name="TextBox 21">
            <a:extLst>
              <a:ext uri="{FF2B5EF4-FFF2-40B4-BE49-F238E27FC236}">
                <a16:creationId xmlns:a16="http://schemas.microsoft.com/office/drawing/2014/main" xmlns="" id="{12ADA75B-6025-4AB2-9663-6CD9583EDC8D}"/>
              </a:ext>
            </a:extLst>
          </p:cNvPr>
          <p:cNvSpPr txBox="1"/>
          <p:nvPr/>
        </p:nvSpPr>
        <p:spPr>
          <a:xfrm>
            <a:off x="9062028" y="5306745"/>
            <a:ext cx="3111500" cy="646331"/>
          </a:xfrm>
          <a:prstGeom prst="rect">
            <a:avLst/>
          </a:prstGeom>
          <a:noFill/>
        </p:spPr>
        <p:txBody>
          <a:bodyPr wrap="square" rtlCol="0">
            <a:spAutoFit/>
          </a:bodyPr>
          <a:lstStyle/>
          <a:p>
            <a:r>
              <a:rPr lang="en-GB" sz="1200" dirty="0"/>
              <a:t>Keyword override is used to override method </a:t>
            </a:r>
            <a:r>
              <a:rPr lang="en-GB" sz="1200" dirty="0" err="1"/>
              <a:t>getOMSRAMs</a:t>
            </a:r>
            <a:r>
              <a:rPr lang="en-GB" sz="1200" dirty="0"/>
              <a:t>, which is already defined in the parent class.</a:t>
            </a:r>
          </a:p>
        </p:txBody>
      </p:sp>
      <p:pic>
        <p:nvPicPr>
          <p:cNvPr id="23" name="Picture 22">
            <a:extLst>
              <a:ext uri="{FF2B5EF4-FFF2-40B4-BE49-F238E27FC236}">
                <a16:creationId xmlns:a16="http://schemas.microsoft.com/office/drawing/2014/main" xmlns="" id="{2C0CD0CE-173D-4313-871F-3CAD90467E5E}"/>
              </a:ext>
            </a:extLst>
          </p:cNvPr>
          <p:cNvPicPr>
            <a:picLocks noChangeAspect="1"/>
          </p:cNvPicPr>
          <p:nvPr/>
        </p:nvPicPr>
        <p:blipFill>
          <a:blip r:embed="rId6"/>
          <a:srcRect/>
          <a:stretch/>
        </p:blipFill>
        <p:spPr>
          <a:xfrm>
            <a:off x="18472" y="5559376"/>
            <a:ext cx="2367183" cy="849757"/>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xmlns="" id="{A7A81151-C7A9-4985-BF0A-1157D3FF4CD8}"/>
              </a:ext>
            </a:extLst>
          </p:cNvPr>
          <p:cNvPicPr>
            <a:picLocks noChangeAspect="1"/>
          </p:cNvPicPr>
          <p:nvPr/>
        </p:nvPicPr>
        <p:blipFill rotWithShape="1">
          <a:blip r:embed="rId3"/>
          <a:srcRect l="5778" t="14185" r="5423" b="10181"/>
          <a:stretch/>
        </p:blipFill>
        <p:spPr>
          <a:xfrm>
            <a:off x="4919958" y="1246173"/>
            <a:ext cx="6668013" cy="2166400"/>
          </a:xfrm>
          <a:prstGeom prst="rect">
            <a:avLst/>
          </a:prstGeom>
        </p:spPr>
      </p:pic>
      <p:sp>
        <p:nvSpPr>
          <p:cNvPr id="2" name="Rectangle 1"/>
          <p:cNvSpPr/>
          <p:nvPr/>
        </p:nvSpPr>
        <p:spPr>
          <a:xfrm>
            <a:off x="2482959" y="188068"/>
            <a:ext cx="5965694" cy="892552"/>
          </a:xfrm>
          <a:prstGeom prst="rect">
            <a:avLst/>
          </a:prstGeom>
        </p:spPr>
        <p:txBody>
          <a:bodyPr wrap="square">
            <a:spAutoFit/>
          </a:bodyPr>
          <a:lstStyle/>
          <a:p>
            <a:r>
              <a:rPr lang="en-US" sz="2600" b="1" dirty="0">
                <a:solidFill>
                  <a:srgbClr val="092864"/>
                </a:solidFill>
                <a:latin typeface="Roboto" panose="02000000000000000000"/>
              </a:rPr>
              <a:t>Code Explanation and Back-tracing</a:t>
            </a:r>
          </a:p>
          <a:p>
            <a:r>
              <a:rPr lang="en-US" sz="2600" b="1" dirty="0">
                <a:solidFill>
                  <a:srgbClr val="092864"/>
                </a:solidFill>
                <a:latin typeface="Roboto" panose="02000000000000000000"/>
              </a:rPr>
              <a:t>via Flowcharts and  Block Diagram</a:t>
            </a:r>
          </a:p>
        </p:txBody>
      </p:sp>
      <p:sp>
        <p:nvSpPr>
          <p:cNvPr id="8" name="Content Placeholder 2">
            <a:extLst>
              <a:ext uri="{FF2B5EF4-FFF2-40B4-BE49-F238E27FC236}">
                <a16:creationId xmlns:a16="http://schemas.microsoft.com/office/drawing/2014/main" xmlns="" id="{B153323D-5E71-44AA-9A76-2E6CD0A37A5E}"/>
              </a:ext>
            </a:extLst>
          </p:cNvPr>
          <p:cNvSpPr txBox="1">
            <a:spLocks/>
          </p:cNvSpPr>
          <p:nvPr/>
        </p:nvSpPr>
        <p:spPr>
          <a:xfrm>
            <a:off x="4661012" y="3292194"/>
            <a:ext cx="7185904" cy="276346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 </a:t>
            </a:r>
            <a:r>
              <a:rPr lang="en-US" dirty="0" err="1"/>
              <a:t>RegFile</a:t>
            </a:r>
            <a:r>
              <a:rPr lang="en-US" dirty="0"/>
              <a:t> is initiated with three parameters n, w and zero having type </a:t>
            </a:r>
            <a:r>
              <a:rPr lang="en-US" dirty="0" err="1"/>
              <a:t>Int</a:t>
            </a:r>
            <a:r>
              <a:rPr lang="en-US" dirty="0"/>
              <a:t> and Bool </a:t>
            </a:r>
          </a:p>
          <a:p>
            <a:r>
              <a:rPr lang="en-US" dirty="0"/>
              <a:t>This class creates register file of rocket chip</a:t>
            </a:r>
          </a:p>
          <a:p>
            <a:r>
              <a:rPr lang="en-US" dirty="0"/>
              <a:t>Mem function is used to create memory where n= depth/entries of memory and w= width of memory.</a:t>
            </a:r>
          </a:p>
          <a:p>
            <a:r>
              <a:rPr lang="en-GB" dirty="0"/>
              <a:t>In the </a:t>
            </a:r>
            <a:r>
              <a:rPr lang="en-GB" dirty="0" err="1"/>
              <a:t>RegFile</a:t>
            </a:r>
            <a:r>
              <a:rPr lang="en-GB" dirty="0"/>
              <a:t> class, a method named access is defined for accessing  the register file data by taking the address as its input parameter.</a:t>
            </a:r>
          </a:p>
          <a:p>
            <a:r>
              <a:rPr lang="en-GB" dirty="0"/>
              <a:t>Variable reads calculates the address which will be used to read the data</a:t>
            </a:r>
          </a:p>
          <a:p>
            <a:r>
              <a:rPr lang="en-US" dirty="0"/>
              <a:t>Variable </a:t>
            </a:r>
            <a:r>
              <a:rPr lang="en-US" dirty="0" err="1"/>
              <a:t>canRead</a:t>
            </a:r>
            <a:r>
              <a:rPr lang="en-US" dirty="0"/>
              <a:t> is defined as true for read state</a:t>
            </a:r>
          </a:p>
          <a:p>
            <a:r>
              <a:rPr lang="en-US" dirty="0"/>
              <a:t>For write state </a:t>
            </a:r>
            <a:r>
              <a:rPr lang="en-US" dirty="0" err="1"/>
              <a:t>canRead</a:t>
            </a:r>
            <a:r>
              <a:rPr lang="en-US" dirty="0"/>
              <a:t> will be false.</a:t>
            </a:r>
          </a:p>
          <a:p>
            <a:r>
              <a:rPr lang="en-US" dirty="0"/>
              <a:t>Method named ‘read is defined in class </a:t>
            </a:r>
            <a:r>
              <a:rPr lang="en-US" dirty="0" err="1"/>
              <a:t>RegFile</a:t>
            </a:r>
            <a:r>
              <a:rPr lang="en-US" dirty="0"/>
              <a:t> to read data from register file. It takes </a:t>
            </a:r>
            <a:r>
              <a:rPr lang="en-US" dirty="0" err="1"/>
              <a:t>addr</a:t>
            </a:r>
            <a:r>
              <a:rPr lang="en-US" dirty="0"/>
              <a:t> as parameter</a:t>
            </a:r>
          </a:p>
          <a:p>
            <a:endParaRPr lang="en-US" dirty="0"/>
          </a:p>
          <a:p>
            <a:endParaRPr lang="en-US" dirty="0"/>
          </a:p>
          <a:p>
            <a:endParaRPr lang="en-US" dirty="0"/>
          </a:p>
        </p:txBody>
      </p:sp>
      <p:pic>
        <p:nvPicPr>
          <p:cNvPr id="6" name="Picture 5">
            <a:extLst>
              <a:ext uri="{FF2B5EF4-FFF2-40B4-BE49-F238E27FC236}">
                <a16:creationId xmlns:a16="http://schemas.microsoft.com/office/drawing/2014/main" xmlns="" id="{A99DE5A5-8FB1-4178-8905-F87C8BE679E0}"/>
              </a:ext>
            </a:extLst>
          </p:cNvPr>
          <p:cNvPicPr>
            <a:picLocks noChangeAspect="1"/>
          </p:cNvPicPr>
          <p:nvPr/>
        </p:nvPicPr>
        <p:blipFill>
          <a:blip r:embed="rId4"/>
          <a:srcRect/>
          <a:stretch/>
        </p:blipFill>
        <p:spPr>
          <a:xfrm>
            <a:off x="0" y="5705656"/>
            <a:ext cx="1761662" cy="632391"/>
          </a:xfrm>
          <a:prstGeom prst="rect">
            <a:avLst/>
          </a:prstGeom>
        </p:spPr>
      </p:pic>
    </p:spTree>
    <p:extLst>
      <p:ext uri="{BB962C8B-B14F-4D97-AF65-F5344CB8AC3E}">
        <p14:creationId xmlns:p14="http://schemas.microsoft.com/office/powerpoint/2010/main" val="3783185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156B9AD6-E75C-4E32-9084-A61C5FF4F220}"/>
              </a:ext>
            </a:extLst>
          </p:cNvPr>
          <p:cNvPicPr>
            <a:picLocks noChangeAspect="1"/>
          </p:cNvPicPr>
          <p:nvPr/>
        </p:nvPicPr>
        <p:blipFill rotWithShape="1">
          <a:blip r:embed="rId2"/>
          <a:srcRect r="3314"/>
          <a:stretch/>
        </p:blipFill>
        <p:spPr>
          <a:xfrm>
            <a:off x="4638292" y="943518"/>
            <a:ext cx="4657340" cy="4970963"/>
          </a:xfrm>
          <a:prstGeom prst="rect">
            <a:avLst/>
          </a:prstGeom>
        </p:spPr>
      </p:pic>
      <p:sp>
        <p:nvSpPr>
          <p:cNvPr id="55" name="Rectangle: Rounded Corners 54">
            <a:extLst>
              <a:ext uri="{FF2B5EF4-FFF2-40B4-BE49-F238E27FC236}">
                <a16:creationId xmlns:a16="http://schemas.microsoft.com/office/drawing/2014/main" xmlns="" id="{C1B6B8EF-DBCA-4C49-A835-B97AD8D59175}"/>
              </a:ext>
            </a:extLst>
          </p:cNvPr>
          <p:cNvSpPr/>
          <p:nvPr/>
        </p:nvSpPr>
        <p:spPr>
          <a:xfrm>
            <a:off x="72736" y="1407459"/>
            <a:ext cx="3177884" cy="822819"/>
          </a:xfrm>
          <a:prstGeom prst="roundRect">
            <a:avLst/>
          </a:prstGeom>
          <a:solidFill>
            <a:schemeClr val="bg1"/>
          </a:solidFill>
          <a:ln w="12700">
            <a:solidFill>
              <a:srgbClr val="092864"/>
            </a:solidFill>
            <a:extLst>
              <a:ext uri="{C807C97D-BFC1-408E-A445-0C87EB9F89A2}">
                <ask:lineSketchStyleProps xmlns:ask="http://schemas.microsoft.com/office/drawing/2018/sketchyshapes" xmln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regAddrMask</a:t>
            </a:r>
            <a:r>
              <a:rPr lang="en-US" dirty="0" smtClean="0">
                <a:solidFill>
                  <a:schemeClr val="tx1"/>
                </a:solidFill>
              </a:rPr>
              <a:t> [n] </a:t>
            </a:r>
            <a:r>
              <a:rPr lang="en-US" dirty="0">
                <a:solidFill>
                  <a:schemeClr val="tx1"/>
                </a:solidFill>
              </a:rPr>
              <a:t>= depth/entry of register file memory</a:t>
            </a:r>
          </a:p>
        </p:txBody>
      </p:sp>
      <p:cxnSp>
        <p:nvCxnSpPr>
          <p:cNvPr id="57" name="Straight Arrow Connector 56">
            <a:extLst>
              <a:ext uri="{FF2B5EF4-FFF2-40B4-BE49-F238E27FC236}">
                <a16:creationId xmlns:a16="http://schemas.microsoft.com/office/drawing/2014/main" xmlns="" id="{956AE677-9923-42C4-BBB0-26EC2C43149E}"/>
              </a:ext>
            </a:extLst>
          </p:cNvPr>
          <p:cNvCxnSpPr>
            <a:cxnSpLocks/>
          </p:cNvCxnSpPr>
          <p:nvPr/>
        </p:nvCxnSpPr>
        <p:spPr>
          <a:xfrm flipH="1" flipV="1">
            <a:off x="3425008" y="1919088"/>
            <a:ext cx="1213284" cy="443632"/>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xmlns="" id="{2FABE78F-6964-4627-BDE5-0CF6A1154AAA}"/>
              </a:ext>
            </a:extLst>
          </p:cNvPr>
          <p:cNvSpPr/>
          <p:nvPr/>
        </p:nvSpPr>
        <p:spPr>
          <a:xfrm>
            <a:off x="289056" y="2484273"/>
            <a:ext cx="2961564" cy="60242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xLen[w] </a:t>
            </a:r>
            <a:r>
              <a:rPr lang="en-US" dirty="0">
                <a:solidFill>
                  <a:schemeClr val="tx1"/>
                </a:solidFill>
              </a:rPr>
              <a:t>= width of registers </a:t>
            </a:r>
            <a:r>
              <a:rPr lang="en-GB" dirty="0">
                <a:solidFill>
                  <a:schemeClr val="tx1"/>
                </a:solidFill>
              </a:rPr>
              <a:t>[31:0]/[63:0]</a:t>
            </a:r>
            <a:endParaRPr lang="en-US" dirty="0">
              <a:solidFill>
                <a:schemeClr val="tx1"/>
              </a:solidFill>
            </a:endParaRPr>
          </a:p>
        </p:txBody>
      </p:sp>
      <p:sp>
        <p:nvSpPr>
          <p:cNvPr id="65" name="Rectangle: Rounded Corners 64">
            <a:extLst>
              <a:ext uri="{FF2B5EF4-FFF2-40B4-BE49-F238E27FC236}">
                <a16:creationId xmlns:a16="http://schemas.microsoft.com/office/drawing/2014/main" xmlns="" id="{2BB9443A-17D7-48C4-8487-1E0FAB2FB7D6}"/>
              </a:ext>
            </a:extLst>
          </p:cNvPr>
          <p:cNvSpPr/>
          <p:nvPr/>
        </p:nvSpPr>
        <p:spPr>
          <a:xfrm>
            <a:off x="325797" y="3260997"/>
            <a:ext cx="2961564"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raddr</a:t>
            </a:r>
            <a:r>
              <a:rPr lang="en-US" dirty="0">
                <a:solidFill>
                  <a:schemeClr val="tx1"/>
                </a:solidFill>
              </a:rPr>
              <a:t> = address of register</a:t>
            </a:r>
            <a:br>
              <a:rPr lang="en-US" dirty="0">
                <a:solidFill>
                  <a:schemeClr val="tx1"/>
                </a:solidFill>
              </a:rPr>
            </a:br>
            <a:r>
              <a:rPr lang="en-US" dirty="0">
                <a:solidFill>
                  <a:schemeClr val="tx1"/>
                </a:solidFill>
              </a:rPr>
              <a:t>[4:0]</a:t>
            </a:r>
          </a:p>
        </p:txBody>
      </p:sp>
      <p:sp>
        <p:nvSpPr>
          <p:cNvPr id="66" name="Rectangle: Rounded Corners 65">
            <a:extLst>
              <a:ext uri="{FF2B5EF4-FFF2-40B4-BE49-F238E27FC236}">
                <a16:creationId xmlns:a16="http://schemas.microsoft.com/office/drawing/2014/main" xmlns="" id="{6161C1FB-E4EF-4C20-BD89-17A4ED6A67D0}"/>
              </a:ext>
            </a:extLst>
          </p:cNvPr>
          <p:cNvSpPr/>
          <p:nvPr/>
        </p:nvSpPr>
        <p:spPr>
          <a:xfrm>
            <a:off x="173563" y="4003412"/>
            <a:ext cx="3907117"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 data to be written in the register </a:t>
            </a:r>
            <a:r>
              <a:rPr lang="en-GB" dirty="0">
                <a:solidFill>
                  <a:schemeClr val="tx1"/>
                </a:solidFill>
              </a:rPr>
              <a:t>[31:0]/[63:0]</a:t>
            </a:r>
            <a:endParaRPr lang="en-US" dirty="0">
              <a:solidFill>
                <a:schemeClr val="tx1"/>
              </a:solidFill>
            </a:endParaRPr>
          </a:p>
        </p:txBody>
      </p:sp>
      <p:sp>
        <p:nvSpPr>
          <p:cNvPr id="70" name="Rectangle: Rounded Corners 69">
            <a:extLst>
              <a:ext uri="{FF2B5EF4-FFF2-40B4-BE49-F238E27FC236}">
                <a16:creationId xmlns:a16="http://schemas.microsoft.com/office/drawing/2014/main" xmlns="" id="{DD1DEE63-3EC2-44B8-81C0-86B83327DEF0}"/>
              </a:ext>
            </a:extLst>
          </p:cNvPr>
          <p:cNvSpPr/>
          <p:nvPr/>
        </p:nvSpPr>
        <p:spPr>
          <a:xfrm>
            <a:off x="8775510" y="1496291"/>
            <a:ext cx="3138985" cy="906893"/>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reads.lasts._2 = data read from register file address </a:t>
            </a:r>
            <a:r>
              <a:rPr lang="en-GB" dirty="0">
                <a:solidFill>
                  <a:schemeClr val="tx1"/>
                </a:solidFill>
              </a:rPr>
              <a:t>[31:0]/[63:0]</a:t>
            </a:r>
            <a:endParaRPr lang="en-US" dirty="0">
              <a:solidFill>
                <a:schemeClr val="tx1"/>
              </a:solidFill>
            </a:endParaRPr>
          </a:p>
        </p:txBody>
      </p:sp>
      <p:cxnSp>
        <p:nvCxnSpPr>
          <p:cNvPr id="71" name="Straight Arrow Connector 70">
            <a:extLst>
              <a:ext uri="{FF2B5EF4-FFF2-40B4-BE49-F238E27FC236}">
                <a16:creationId xmlns:a16="http://schemas.microsoft.com/office/drawing/2014/main" xmlns="" id="{D387A32C-8026-4135-9E6D-B911EB66730C}"/>
              </a:ext>
            </a:extLst>
          </p:cNvPr>
          <p:cNvCxnSpPr>
            <a:cxnSpLocks/>
          </p:cNvCxnSpPr>
          <p:nvPr/>
        </p:nvCxnSpPr>
        <p:spPr>
          <a:xfrm flipH="1" flipV="1">
            <a:off x="3544562" y="2826008"/>
            <a:ext cx="982639" cy="161376"/>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xmlns="" id="{CDF9461C-9FA7-447A-87AC-F5FCE7E198D2}"/>
              </a:ext>
            </a:extLst>
          </p:cNvPr>
          <p:cNvCxnSpPr>
            <a:cxnSpLocks/>
          </p:cNvCxnSpPr>
          <p:nvPr/>
        </p:nvCxnSpPr>
        <p:spPr>
          <a:xfrm flipH="1" flipV="1">
            <a:off x="3544562" y="3510131"/>
            <a:ext cx="1208600" cy="2452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D7F3EB46-2023-48CA-84F8-0E308381430E}"/>
              </a:ext>
            </a:extLst>
          </p:cNvPr>
          <p:cNvCxnSpPr>
            <a:cxnSpLocks/>
          </p:cNvCxnSpPr>
          <p:nvPr/>
        </p:nvCxnSpPr>
        <p:spPr>
          <a:xfrm flipH="1">
            <a:off x="4148862" y="4028309"/>
            <a:ext cx="702810" cy="2443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xmlns="" id="{6970F356-457B-4A48-B363-55E593E8AE39}"/>
              </a:ext>
            </a:extLst>
          </p:cNvPr>
          <p:cNvCxnSpPr>
            <a:cxnSpLocks/>
          </p:cNvCxnSpPr>
          <p:nvPr/>
        </p:nvCxnSpPr>
        <p:spPr>
          <a:xfrm flipV="1">
            <a:off x="9292149" y="2469997"/>
            <a:ext cx="623596" cy="4366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xmlns="" id="{3DD04150-F8B6-4E3A-B23B-35E0BD7387E5}"/>
              </a:ext>
            </a:extLst>
          </p:cNvPr>
          <p:cNvSpPr/>
          <p:nvPr/>
        </p:nvSpPr>
        <p:spPr>
          <a:xfrm>
            <a:off x="9292149" y="4008314"/>
            <a:ext cx="2622346" cy="1080145"/>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rdata</a:t>
            </a:r>
            <a:r>
              <a:rPr lang="en-US" dirty="0">
                <a:solidFill>
                  <a:schemeClr val="tx1"/>
                </a:solidFill>
              </a:rPr>
              <a:t> = data output from register file </a:t>
            </a:r>
            <a:r>
              <a:rPr lang="en-GB" dirty="0">
                <a:solidFill>
                  <a:schemeClr val="tx1"/>
                </a:solidFill>
              </a:rPr>
              <a:t>[31:0]/[63:0]</a:t>
            </a:r>
            <a:endParaRPr lang="en-US" dirty="0">
              <a:solidFill>
                <a:schemeClr val="tx1"/>
              </a:solidFill>
            </a:endParaRPr>
          </a:p>
        </p:txBody>
      </p:sp>
      <p:cxnSp>
        <p:nvCxnSpPr>
          <p:cNvPr id="26" name="Straight Arrow Connector 25">
            <a:extLst>
              <a:ext uri="{FF2B5EF4-FFF2-40B4-BE49-F238E27FC236}">
                <a16:creationId xmlns:a16="http://schemas.microsoft.com/office/drawing/2014/main" xmlns="" id="{6ED7C153-8C77-4D08-B35C-3080C8C7F720}"/>
              </a:ext>
            </a:extLst>
          </p:cNvPr>
          <p:cNvCxnSpPr>
            <a:cxnSpLocks/>
          </p:cNvCxnSpPr>
          <p:nvPr/>
        </p:nvCxnSpPr>
        <p:spPr>
          <a:xfrm>
            <a:off x="9241544" y="3649665"/>
            <a:ext cx="715784" cy="134648"/>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2F662271-B70D-4349-B80D-A0B69450873E}"/>
              </a:ext>
            </a:extLst>
          </p:cNvPr>
          <p:cNvPicPr>
            <a:picLocks noChangeAspect="1"/>
          </p:cNvPicPr>
          <p:nvPr/>
        </p:nvPicPr>
        <p:blipFill>
          <a:blip r:embed="rId3"/>
          <a:srcRect/>
          <a:stretch/>
        </p:blipFill>
        <p:spPr>
          <a:xfrm>
            <a:off x="10047978" y="5530445"/>
            <a:ext cx="2367183" cy="849757"/>
          </a:xfrm>
          <a:prstGeom prst="rect">
            <a:avLst/>
          </a:prstGeom>
        </p:spPr>
      </p:pic>
      <p:sp>
        <p:nvSpPr>
          <p:cNvPr id="14" name="Rectangle 13">
            <a:extLst>
              <a:ext uri="{FF2B5EF4-FFF2-40B4-BE49-F238E27FC236}">
                <a16:creationId xmlns:a16="http://schemas.microsoft.com/office/drawing/2014/main" xmlns="" id="{1AB42304-4E22-4F27-A3A3-0F3BD4C3BA9E}"/>
              </a:ext>
            </a:extLst>
          </p:cNvPr>
          <p:cNvSpPr/>
          <p:nvPr/>
        </p:nvSpPr>
        <p:spPr>
          <a:xfrm>
            <a:off x="8978630" y="5418306"/>
            <a:ext cx="428093" cy="39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5" grpId="0" animBg="1"/>
      <p:bldP spid="66" grpId="0" animBg="1"/>
      <p:bldP spid="70"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xmlns="" id="{3EDD6393-8685-4332-B906-59A983DD063C}"/>
              </a:ext>
            </a:extLst>
          </p:cNvPr>
          <p:cNvPicPr>
            <a:picLocks noGrp="1" noChangeAspect="1"/>
          </p:cNvPicPr>
          <p:nvPr>
            <p:ph idx="1"/>
          </p:nvPr>
        </p:nvPicPr>
        <p:blipFill rotWithShape="1">
          <a:blip r:embed="rId2"/>
          <a:srcRect l="6770" t="13674" r="6770" b="17040"/>
          <a:stretch/>
        </p:blipFill>
        <p:spPr>
          <a:xfrm>
            <a:off x="133456" y="2467635"/>
            <a:ext cx="3745180" cy="1255668"/>
          </a:xfrm>
        </p:spPr>
      </p:pic>
      <p:pic>
        <p:nvPicPr>
          <p:cNvPr id="52" name="Picture 51" descr="Text&#10;&#10;Description automatically generated">
            <a:extLst>
              <a:ext uri="{FF2B5EF4-FFF2-40B4-BE49-F238E27FC236}">
                <a16:creationId xmlns:a16="http://schemas.microsoft.com/office/drawing/2014/main" xmlns="" id="{28434E41-28D9-4168-B407-834FBD58BA17}"/>
              </a:ext>
            </a:extLst>
          </p:cNvPr>
          <p:cNvPicPr>
            <a:picLocks noChangeAspect="1"/>
          </p:cNvPicPr>
          <p:nvPr/>
        </p:nvPicPr>
        <p:blipFill rotWithShape="1">
          <a:blip r:embed="rId3"/>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xmlns="" id="{84C2A26F-4DCE-4F18-990B-C3214A10D16C}"/>
              </a:ext>
            </a:extLst>
          </p:cNvPr>
          <p:cNvPicPr>
            <a:picLocks noChangeAspect="1"/>
          </p:cNvPicPr>
          <p:nvPr/>
        </p:nvPicPr>
        <p:blipFill rotWithShape="1">
          <a:blip r:embed="rId4"/>
          <a:srcRect l="7101" t="19665" r="6387" b="19058"/>
          <a:stretch/>
        </p:blipFill>
        <p:spPr>
          <a:xfrm>
            <a:off x="8424972" y="4942217"/>
            <a:ext cx="3554722" cy="909774"/>
          </a:xfrm>
          <a:prstGeom prst="rect">
            <a:avLst/>
          </a:prstGeom>
        </p:spPr>
      </p:pic>
      <p:sp>
        <p:nvSpPr>
          <p:cNvPr id="10" name="Rectangle: Rounded Corners 9">
            <a:extLst>
              <a:ext uri="{FF2B5EF4-FFF2-40B4-BE49-F238E27FC236}">
                <a16:creationId xmlns:a16="http://schemas.microsoft.com/office/drawing/2014/main" xmlns="" id="{D0E7CBEF-AAB0-4B8D-8C6C-72E4BBDB127F}"/>
              </a:ext>
            </a:extLst>
          </p:cNvPr>
          <p:cNvSpPr/>
          <p:nvPr/>
        </p:nvSpPr>
        <p:spPr>
          <a:xfrm>
            <a:off x="4228752" y="4980767"/>
            <a:ext cx="2105546" cy="169269"/>
          </a:xfrm>
          <a:prstGeom prst="roundRect">
            <a:avLst/>
          </a:prstGeom>
          <a:noFill/>
          <a:ln w="12700">
            <a:solidFill>
              <a:srgbClr val="09286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xmlns="" id="{AAF9AF24-D992-431D-95A1-73498E626BB8}"/>
              </a:ext>
            </a:extLst>
          </p:cNvPr>
          <p:cNvCxnSpPr>
            <a:cxnSpLocks/>
          </p:cNvCxnSpPr>
          <p:nvPr/>
        </p:nvCxnSpPr>
        <p:spPr>
          <a:xfrm>
            <a:off x="6334298" y="5039764"/>
            <a:ext cx="3433157" cy="2131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xmlns="" id="{0A2FDD0C-79AC-4AA9-9C6E-4A64B070D91D}"/>
              </a:ext>
            </a:extLst>
          </p:cNvPr>
          <p:cNvPicPr>
            <a:picLocks noChangeAspect="1"/>
          </p:cNvPicPr>
          <p:nvPr/>
        </p:nvPicPr>
        <p:blipFill rotWithShape="1">
          <a:blip r:embed="rId5"/>
          <a:srcRect l="6755" t="11849" r="6525" b="11726"/>
          <a:stretch/>
        </p:blipFill>
        <p:spPr>
          <a:xfrm>
            <a:off x="8343159" y="1297457"/>
            <a:ext cx="3805643" cy="1881578"/>
          </a:xfrm>
          <a:prstGeom prst="rect">
            <a:avLst/>
          </a:prstGeom>
        </p:spPr>
      </p:pic>
      <p:sp>
        <p:nvSpPr>
          <p:cNvPr id="20" name="TextBox 19">
            <a:extLst>
              <a:ext uri="{FF2B5EF4-FFF2-40B4-BE49-F238E27FC236}">
                <a16:creationId xmlns:a16="http://schemas.microsoft.com/office/drawing/2014/main" xmlns="" id="{EF9825D3-B722-42B7-A9B0-C876EC75FB5E}"/>
              </a:ext>
            </a:extLst>
          </p:cNvPr>
          <p:cNvSpPr txBox="1"/>
          <p:nvPr/>
        </p:nvSpPr>
        <p:spPr>
          <a:xfrm>
            <a:off x="1853738" y="280970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xmlns="" id="{7A9FCD11-7642-4ABA-A63E-6A058371B5F9}"/>
              </a:ext>
            </a:extLst>
          </p:cNvPr>
          <p:cNvSpPr txBox="1"/>
          <p:nvPr/>
        </p:nvSpPr>
        <p:spPr>
          <a:xfrm>
            <a:off x="1599904" y="4291373"/>
            <a:ext cx="2306236" cy="646331"/>
          </a:xfrm>
          <a:prstGeom prst="rect">
            <a:avLst/>
          </a:prstGeom>
          <a:noFill/>
        </p:spPr>
        <p:txBody>
          <a:bodyPr wrap="square" rtlCol="0">
            <a:spAutoFit/>
          </a:bodyPr>
          <a:lstStyle/>
          <a:p>
            <a:r>
              <a:rPr lang="en-GB" sz="1200" dirty="0"/>
              <a:t>Class Parameters is imported from directory config of rocket-chip</a:t>
            </a:r>
            <a:endParaRPr lang="en-US" sz="1200" dirty="0"/>
          </a:p>
        </p:txBody>
      </p:sp>
      <p:sp>
        <p:nvSpPr>
          <p:cNvPr id="26" name="TextBox 25">
            <a:extLst>
              <a:ext uri="{FF2B5EF4-FFF2-40B4-BE49-F238E27FC236}">
                <a16:creationId xmlns:a16="http://schemas.microsoft.com/office/drawing/2014/main" xmlns="" id="{3EAFFA56-C91E-4BAF-B1DD-75580DBBDB27}"/>
              </a:ext>
            </a:extLst>
          </p:cNvPr>
          <p:cNvSpPr txBox="1"/>
          <p:nvPr/>
        </p:nvSpPr>
        <p:spPr>
          <a:xfrm>
            <a:off x="417768" y="5044739"/>
            <a:ext cx="2306236" cy="461665"/>
          </a:xfrm>
          <a:prstGeom prst="rect">
            <a:avLst/>
          </a:prstGeom>
          <a:noFill/>
        </p:spPr>
        <p:txBody>
          <a:bodyPr wrap="square" rtlCol="0">
            <a:spAutoFit/>
          </a:bodyPr>
          <a:lstStyle/>
          <a:p>
            <a:r>
              <a:rPr lang="en-GB" sz="1200" dirty="0"/>
              <a:t>Class </a:t>
            </a:r>
            <a:r>
              <a:rPr lang="en-GB" sz="1200" dirty="0" err="1"/>
              <a:t>CoreModule</a:t>
            </a:r>
            <a:r>
              <a:rPr lang="en-GB" sz="1200" dirty="0"/>
              <a:t> is imported from directory tile of rocket-chip</a:t>
            </a:r>
            <a:endParaRPr lang="en-US" sz="1200" dirty="0"/>
          </a:p>
        </p:txBody>
      </p:sp>
      <p:cxnSp>
        <p:nvCxnSpPr>
          <p:cNvPr id="28" name="Straight Arrow Connector 27">
            <a:extLst>
              <a:ext uri="{FF2B5EF4-FFF2-40B4-BE49-F238E27FC236}">
                <a16:creationId xmlns:a16="http://schemas.microsoft.com/office/drawing/2014/main" xmlns="" id="{D4DD9B05-3585-49A5-8EA9-EAD2B3BCA711}"/>
              </a:ext>
            </a:extLst>
          </p:cNvPr>
          <p:cNvCxnSpPr>
            <a:cxnSpLocks/>
          </p:cNvCxnSpPr>
          <p:nvPr/>
        </p:nvCxnSpPr>
        <p:spPr>
          <a:xfrm>
            <a:off x="2984270" y="3306495"/>
            <a:ext cx="0" cy="102794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C4C7E52E-82E0-4062-8F87-31A83D30C3AB}"/>
              </a:ext>
            </a:extLst>
          </p:cNvPr>
          <p:cNvCxnSpPr>
            <a:cxnSpLocks/>
          </p:cNvCxnSpPr>
          <p:nvPr/>
        </p:nvCxnSpPr>
        <p:spPr>
          <a:xfrm>
            <a:off x="980902" y="3568166"/>
            <a:ext cx="0" cy="147159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CD12D6B2-3314-4FB7-9D6C-B7C2A03871FD}"/>
              </a:ext>
            </a:extLst>
          </p:cNvPr>
          <p:cNvSpPr txBox="1"/>
          <p:nvPr/>
        </p:nvSpPr>
        <p:spPr>
          <a:xfrm>
            <a:off x="9581727" y="3640731"/>
            <a:ext cx="2632098" cy="276999"/>
          </a:xfrm>
          <a:prstGeom prst="rect">
            <a:avLst/>
          </a:prstGeom>
          <a:noFill/>
          <a:ln w="12700">
            <a:solidFill>
              <a:srgbClr val="092864"/>
            </a:solidFill>
          </a:ln>
        </p:spPr>
        <p:txBody>
          <a:bodyPr wrap="square" rtlCol="0">
            <a:spAutoFit/>
          </a:bodyPr>
          <a:lstStyle/>
          <a:p>
            <a:r>
              <a:rPr lang="en-GB" sz="1200" dirty="0"/>
              <a:t>Input-Output of class ALU are defined</a:t>
            </a:r>
            <a:endParaRPr lang="en-US" sz="1200" dirty="0"/>
          </a:p>
        </p:txBody>
      </p:sp>
      <p:cxnSp>
        <p:nvCxnSpPr>
          <p:cNvPr id="33" name="Straight Arrow Connector 32">
            <a:extLst>
              <a:ext uri="{FF2B5EF4-FFF2-40B4-BE49-F238E27FC236}">
                <a16:creationId xmlns:a16="http://schemas.microsoft.com/office/drawing/2014/main" xmlns="" id="{30DC0B5C-9D30-45B2-8735-8FAB6A1E98CB}"/>
              </a:ext>
            </a:extLst>
          </p:cNvPr>
          <p:cNvCxnSpPr>
            <a:cxnSpLocks/>
          </p:cNvCxnSpPr>
          <p:nvPr/>
        </p:nvCxnSpPr>
        <p:spPr>
          <a:xfrm>
            <a:off x="10202333" y="2901142"/>
            <a:ext cx="486792" cy="73958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xmlns="" id="{66BFD0C3-C8FD-4087-B2DE-FA7F3F6F2D22}"/>
              </a:ext>
            </a:extLst>
          </p:cNvPr>
          <p:cNvSpPr/>
          <p:nvPr/>
        </p:nvSpPr>
        <p:spPr>
          <a:xfrm>
            <a:off x="8586359" y="1761067"/>
            <a:ext cx="2362195" cy="114007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xmlns="" id="{5A0FFB42-7DB9-46C1-B21E-43AFD6D1D874}"/>
              </a:ext>
            </a:extLst>
          </p:cNvPr>
          <p:cNvSpPr txBox="1"/>
          <p:nvPr/>
        </p:nvSpPr>
        <p:spPr>
          <a:xfrm>
            <a:off x="1725028" y="257415"/>
            <a:ext cx="1524905" cy="276999"/>
          </a:xfrm>
          <a:prstGeom prst="rect">
            <a:avLst/>
          </a:prstGeom>
          <a:noFill/>
        </p:spPr>
        <p:txBody>
          <a:bodyPr wrap="none" rtlCol="0">
            <a:spAutoFit/>
          </a:bodyPr>
          <a:lstStyle/>
          <a:p>
            <a:r>
              <a:rPr lang="en-GB" sz="1200" dirty="0"/>
              <a:t>Object ALU is defined</a:t>
            </a:r>
            <a:endParaRPr lang="en-US" sz="1200" dirty="0"/>
          </a:p>
        </p:txBody>
      </p:sp>
      <p:cxnSp>
        <p:nvCxnSpPr>
          <p:cNvPr id="38" name="Straight Arrow Connector 37">
            <a:extLst>
              <a:ext uri="{FF2B5EF4-FFF2-40B4-BE49-F238E27FC236}">
                <a16:creationId xmlns:a16="http://schemas.microsoft.com/office/drawing/2014/main" xmlns="" id="{6A6F7E24-DECA-4CEF-B6D9-2BEC6FB448B6}"/>
              </a:ext>
            </a:extLst>
          </p:cNvPr>
          <p:cNvCxnSpPr>
            <a:cxnSpLocks/>
          </p:cNvCxnSpPr>
          <p:nvPr/>
        </p:nvCxnSpPr>
        <p:spPr>
          <a:xfrm flipH="1">
            <a:off x="3327401" y="397933"/>
            <a:ext cx="751722"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xmlns="" id="{69D3F70C-35A5-4760-9EF0-5C4E64114EA7}"/>
              </a:ext>
            </a:extLst>
          </p:cNvPr>
          <p:cNvSpPr txBox="1"/>
          <p:nvPr/>
        </p:nvSpPr>
        <p:spPr>
          <a:xfrm>
            <a:off x="540327" y="521266"/>
            <a:ext cx="3220396" cy="461665"/>
          </a:xfrm>
          <a:prstGeom prst="rect">
            <a:avLst/>
          </a:prstGeom>
          <a:noFill/>
        </p:spPr>
        <p:txBody>
          <a:bodyPr wrap="square" rtlCol="0">
            <a:spAutoFit/>
          </a:bodyPr>
          <a:lstStyle/>
          <a:p>
            <a:r>
              <a:rPr lang="en-GB" sz="1200" dirty="0"/>
              <a:t>ALU operation bits are defined in method SZ_ALU_FN</a:t>
            </a:r>
            <a:endParaRPr lang="en-US" sz="1200" dirty="0"/>
          </a:p>
        </p:txBody>
      </p:sp>
      <p:cxnSp>
        <p:nvCxnSpPr>
          <p:cNvPr id="41" name="Straight Arrow Connector 40">
            <a:extLst>
              <a:ext uri="{FF2B5EF4-FFF2-40B4-BE49-F238E27FC236}">
                <a16:creationId xmlns:a16="http://schemas.microsoft.com/office/drawing/2014/main" xmlns="" id="{DE351DC0-04A4-414E-9FD6-5A733A5474A1}"/>
              </a:ext>
            </a:extLst>
          </p:cNvPr>
          <p:cNvCxnSpPr>
            <a:cxnSpLocks/>
          </p:cNvCxnSpPr>
          <p:nvPr/>
        </p:nvCxnSpPr>
        <p:spPr>
          <a:xfrm flipH="1">
            <a:off x="3249933" y="646238"/>
            <a:ext cx="829190" cy="11617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76804186-DDC2-4D59-A2C1-56194241E5BE}"/>
              </a:ext>
            </a:extLst>
          </p:cNvPr>
          <p:cNvSpPr txBox="1"/>
          <p:nvPr/>
        </p:nvSpPr>
        <p:spPr>
          <a:xfrm>
            <a:off x="1372033" y="1484068"/>
            <a:ext cx="1923000" cy="276999"/>
          </a:xfrm>
          <a:prstGeom prst="rect">
            <a:avLst/>
          </a:prstGeom>
          <a:noFill/>
        </p:spPr>
        <p:txBody>
          <a:bodyPr wrap="square" rtlCol="0">
            <a:spAutoFit/>
          </a:bodyPr>
          <a:lstStyle/>
          <a:p>
            <a:r>
              <a:rPr lang="en-GB" sz="1200" dirty="0"/>
              <a:t>ALU operations are defined</a:t>
            </a:r>
            <a:endParaRPr lang="en-US" sz="1200" dirty="0"/>
          </a:p>
        </p:txBody>
      </p:sp>
      <p:cxnSp>
        <p:nvCxnSpPr>
          <p:cNvPr id="48" name="Straight Arrow Connector 47">
            <a:extLst>
              <a:ext uri="{FF2B5EF4-FFF2-40B4-BE49-F238E27FC236}">
                <a16:creationId xmlns:a16="http://schemas.microsoft.com/office/drawing/2014/main" xmlns="" id="{DB9966B9-7477-4425-B5B8-F973A2DC0658}"/>
              </a:ext>
            </a:extLst>
          </p:cNvPr>
          <p:cNvCxnSpPr>
            <a:endCxn id="46" idx="3"/>
          </p:cNvCxnSpPr>
          <p:nvPr/>
        </p:nvCxnSpPr>
        <p:spPr>
          <a:xfrm flipH="1">
            <a:off x="3295033" y="1607477"/>
            <a:ext cx="800716" cy="1509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xmlns="" id="{362E56DF-652F-4E1A-90D3-B97E0C411E67}"/>
              </a:ext>
            </a:extLst>
          </p:cNvPr>
          <p:cNvSpPr/>
          <p:nvPr/>
        </p:nvSpPr>
        <p:spPr>
          <a:xfrm>
            <a:off x="4189615" y="569981"/>
            <a:ext cx="2105546" cy="17554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xmlns="" id="{5866FA96-56BE-4292-A030-35C691AF9D1F}"/>
              </a:ext>
            </a:extLst>
          </p:cNvPr>
          <p:cNvSpPr/>
          <p:nvPr/>
        </p:nvSpPr>
        <p:spPr>
          <a:xfrm>
            <a:off x="4206241" y="947894"/>
            <a:ext cx="1889759" cy="22311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xmlns="" id="{06AB711E-68DB-417B-8146-376B3037FA57}"/>
              </a:ext>
            </a:extLst>
          </p:cNvPr>
          <p:cNvSpPr/>
          <p:nvPr/>
        </p:nvSpPr>
        <p:spPr>
          <a:xfrm>
            <a:off x="309245" y="3082431"/>
            <a:ext cx="2708274" cy="224064"/>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xmlns="" id="{F7550992-8F81-40F7-8B8B-E4C2FE7E0303}"/>
              </a:ext>
            </a:extLst>
          </p:cNvPr>
          <p:cNvSpPr/>
          <p:nvPr/>
        </p:nvSpPr>
        <p:spPr>
          <a:xfrm>
            <a:off x="309012" y="3332640"/>
            <a:ext cx="2617065" cy="21886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xmlns="" id="{192D1365-7CE7-4128-9587-71A72C0ED5BE}"/>
              </a:ext>
            </a:extLst>
          </p:cNvPr>
          <p:cNvSpPr/>
          <p:nvPr/>
        </p:nvSpPr>
        <p:spPr>
          <a:xfrm>
            <a:off x="1617544" y="4334435"/>
            <a:ext cx="2085125" cy="603269"/>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DE9266EB-D6D9-49F4-9C61-C16DC69E9AA9}"/>
              </a:ext>
            </a:extLst>
          </p:cNvPr>
          <p:cNvSpPr/>
          <p:nvPr/>
        </p:nvSpPr>
        <p:spPr>
          <a:xfrm>
            <a:off x="474889" y="5044739"/>
            <a:ext cx="2085125" cy="442970"/>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9435ADCE-30DA-425C-BE41-4A55647C7915}"/>
              </a:ext>
            </a:extLst>
          </p:cNvPr>
          <p:cNvSpPr/>
          <p:nvPr/>
        </p:nvSpPr>
        <p:spPr>
          <a:xfrm>
            <a:off x="1416976" y="1523164"/>
            <a:ext cx="1878057"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213233CB-EFB9-41C4-AED6-6D6E05266265}"/>
              </a:ext>
            </a:extLst>
          </p:cNvPr>
          <p:cNvSpPr/>
          <p:nvPr/>
        </p:nvSpPr>
        <p:spPr>
          <a:xfrm>
            <a:off x="559892" y="560559"/>
            <a:ext cx="2690041" cy="39453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56B506FD-DF75-4B55-B279-0A0A7D04E271}"/>
              </a:ext>
            </a:extLst>
          </p:cNvPr>
          <p:cNvSpPr/>
          <p:nvPr/>
        </p:nvSpPr>
        <p:spPr>
          <a:xfrm>
            <a:off x="1732069" y="238720"/>
            <a:ext cx="1595331" cy="2800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xmlns="" id="{B966C210-F0A5-4DD9-9A22-2C10E34FCEB4}"/>
              </a:ext>
            </a:extLst>
          </p:cNvPr>
          <p:cNvSpPr/>
          <p:nvPr/>
        </p:nvSpPr>
        <p:spPr>
          <a:xfrm>
            <a:off x="4135085" y="279842"/>
            <a:ext cx="912181" cy="175517"/>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D48A857E-CB1F-4211-8804-6B979314C855}"/>
              </a:ext>
            </a:extLst>
          </p:cNvPr>
          <p:cNvPicPr>
            <a:picLocks noChangeAspect="1"/>
          </p:cNvPicPr>
          <p:nvPr/>
        </p:nvPicPr>
        <p:blipFill>
          <a:blip r:embed="rId6"/>
          <a:srcRect/>
          <a:stretch/>
        </p:blipFill>
        <p:spPr>
          <a:xfrm>
            <a:off x="0" y="5550421"/>
            <a:ext cx="2367183" cy="849757"/>
          </a:xfrm>
          <a:prstGeom prst="rect">
            <a:avLst/>
          </a:prstGeom>
        </p:spPr>
      </p:pic>
    </p:spTree>
    <p:extLst>
      <p:ext uri="{BB962C8B-B14F-4D97-AF65-F5344CB8AC3E}">
        <p14:creationId xmlns:p14="http://schemas.microsoft.com/office/powerpoint/2010/main" val="138348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xmlns=""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xmlns="" id="{C23F8589-E978-4DDD-AC40-373A46D13BE3}"/>
              </a:ext>
            </a:extLst>
          </p:cNvPr>
          <p:cNvSpPr>
            <a:spLocks noGrp="1"/>
          </p:cNvSpPr>
          <p:nvPr>
            <p:ph idx="1"/>
          </p:nvPr>
        </p:nvSpPr>
        <p:spPr>
          <a:xfrm>
            <a:off x="400747" y="1471879"/>
            <a:ext cx="11259875" cy="359463"/>
          </a:xfrm>
        </p:spPr>
        <p:txBody>
          <a:bodyPr>
            <a:normAutofit/>
          </a:bodyPr>
          <a:lstStyle/>
          <a:p>
            <a:r>
              <a:rPr lang="en-US" dirty="0"/>
              <a:t>Class ALU has three inputs and three outputs</a:t>
            </a:r>
          </a:p>
        </p:txBody>
      </p:sp>
      <p:graphicFrame>
        <p:nvGraphicFramePr>
          <p:cNvPr id="5" name="Table 4">
            <a:extLst>
              <a:ext uri="{FF2B5EF4-FFF2-40B4-BE49-F238E27FC236}">
                <a16:creationId xmlns:a16="http://schemas.microsoft.com/office/drawing/2014/main" xmlns="" id="{4671C967-5DE2-4E99-BACB-D9A1640EB479}"/>
              </a:ext>
            </a:extLst>
          </p:cNvPr>
          <p:cNvGraphicFramePr>
            <a:graphicFrameLocks noGrp="1"/>
          </p:cNvGraphicFramePr>
          <p:nvPr>
            <p:extLst>
              <p:ext uri="{D42A27DB-BD31-4B8C-83A1-F6EECF244321}">
                <p14:modId xmlns:p14="http://schemas.microsoft.com/office/powerpoint/2010/main" val="3020685014"/>
              </p:ext>
            </p:extLst>
          </p:nvPr>
        </p:nvGraphicFramePr>
        <p:xfrm>
          <a:off x="6100539" y="1964237"/>
          <a:ext cx="5972191" cy="3274355"/>
        </p:xfrm>
        <a:graphic>
          <a:graphicData uri="http://schemas.openxmlformats.org/drawingml/2006/table">
            <a:tbl>
              <a:tblPr firstRow="1" bandRow="1">
                <a:tableStyleId>{5C22544A-7EE6-4342-B048-85BDC9FD1C3A}</a:tableStyleId>
              </a:tblPr>
              <a:tblGrid>
                <a:gridCol w="1002889">
                  <a:extLst>
                    <a:ext uri="{9D8B030D-6E8A-4147-A177-3AD203B41FA5}">
                      <a16:colId xmlns:a16="http://schemas.microsoft.com/office/drawing/2014/main" xmlns="" val="2419030278"/>
                    </a:ext>
                  </a:extLst>
                </a:gridCol>
                <a:gridCol w="4969302">
                  <a:extLst>
                    <a:ext uri="{9D8B030D-6E8A-4147-A177-3AD203B41FA5}">
                      <a16:colId xmlns:a16="http://schemas.microsoft.com/office/drawing/2014/main" xmlns="" val="484588250"/>
                    </a:ext>
                  </a:extLst>
                </a:gridCol>
              </a:tblGrid>
              <a:tr h="385664">
                <a:tc>
                  <a:txBody>
                    <a:bodyPr/>
                    <a:lstStyle/>
                    <a:p>
                      <a:pPr marL="0" marR="0">
                        <a:lnSpc>
                          <a:spcPct val="107000"/>
                        </a:lnSpc>
                        <a:spcBef>
                          <a:spcPts val="0"/>
                        </a:spcBef>
                        <a:spcAft>
                          <a:spcPts val="0"/>
                        </a:spcAft>
                      </a:pPr>
                      <a:r>
                        <a:rPr lang="en-US" sz="1900" dirty="0">
                          <a:effectLst/>
                        </a:rPr>
                        <a:t>ALU I/O</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900" dirty="0">
                          <a:effectLst/>
                        </a:rPr>
                        <a:t>Description</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xmlns="" val="3621217127"/>
                  </a:ext>
                </a:extLst>
              </a:tr>
              <a:tr h="321343">
                <a:tc>
                  <a:txBody>
                    <a:bodyPr/>
                    <a:lstStyle/>
                    <a:p>
                      <a:pPr marL="0" marR="0">
                        <a:lnSpc>
                          <a:spcPct val="107000"/>
                        </a:lnSpc>
                        <a:spcBef>
                          <a:spcPts val="0"/>
                        </a:spcBef>
                        <a:spcAft>
                          <a:spcPts val="0"/>
                        </a:spcAft>
                      </a:pPr>
                      <a:r>
                        <a:rPr lang="en-US" sz="1500">
                          <a:effectLst/>
                        </a:rPr>
                        <a:t>dw</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Data width which can be 32bit or 64 bit</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xmlns="" val="1536701049"/>
                  </a:ext>
                </a:extLst>
              </a:tr>
              <a:tr h="321343">
                <a:tc>
                  <a:txBody>
                    <a:bodyPr/>
                    <a:lstStyle/>
                    <a:p>
                      <a:pPr marL="0" marR="0">
                        <a:lnSpc>
                          <a:spcPct val="107000"/>
                        </a:lnSpc>
                        <a:spcBef>
                          <a:spcPts val="0"/>
                        </a:spcBef>
                        <a:spcAft>
                          <a:spcPts val="0"/>
                        </a:spcAft>
                      </a:pPr>
                      <a:r>
                        <a:rPr lang="en-US" sz="1500">
                          <a:effectLst/>
                        </a:rPr>
                        <a:t>fn</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Takes </a:t>
                      </a:r>
                      <a:r>
                        <a:rPr lang="en-US" sz="1500" dirty="0" err="1">
                          <a:effectLst/>
                        </a:rPr>
                        <a:t>Aluop</a:t>
                      </a:r>
                      <a:r>
                        <a:rPr lang="en-US" sz="1500" dirty="0">
                          <a:effectLst/>
                        </a:rPr>
                        <a:t> bits as input, width is predefined by 4</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xmlns="" val="1663104874"/>
                  </a:ext>
                </a:extLst>
              </a:tr>
              <a:tr h="321343">
                <a:tc>
                  <a:txBody>
                    <a:bodyPr/>
                    <a:lstStyle/>
                    <a:p>
                      <a:pPr marL="0" marR="0">
                        <a:lnSpc>
                          <a:spcPct val="107000"/>
                        </a:lnSpc>
                        <a:spcBef>
                          <a:spcPts val="0"/>
                        </a:spcBef>
                        <a:spcAft>
                          <a:spcPts val="0"/>
                        </a:spcAft>
                      </a:pPr>
                      <a:r>
                        <a:rPr lang="en-US" sz="1500">
                          <a:effectLst/>
                        </a:rPr>
                        <a:t>in2</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Operand B input, here </a:t>
                      </a:r>
                      <a:r>
                        <a:rPr lang="en-US" sz="1500" dirty="0" err="1">
                          <a:effectLst/>
                        </a:rPr>
                        <a:t>xLen</a:t>
                      </a:r>
                      <a:r>
                        <a:rPr lang="en-US" sz="1500" dirty="0">
                          <a:effectLst/>
                        </a:rPr>
                        <a:t>  can be changed to 32 or 64bits</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xmlns="" val="2138894124"/>
                  </a:ext>
                </a:extLst>
              </a:tr>
              <a:tr h="321343">
                <a:tc>
                  <a:txBody>
                    <a:bodyPr/>
                    <a:lstStyle/>
                    <a:p>
                      <a:pPr marL="0" marR="0">
                        <a:lnSpc>
                          <a:spcPct val="107000"/>
                        </a:lnSpc>
                        <a:spcBef>
                          <a:spcPts val="0"/>
                        </a:spcBef>
                        <a:spcAft>
                          <a:spcPts val="0"/>
                        </a:spcAft>
                      </a:pPr>
                      <a:r>
                        <a:rPr lang="en-US" sz="1500" dirty="0">
                          <a:effectLst/>
                        </a:rPr>
                        <a:t>in1</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a:effectLst/>
                        </a:rPr>
                        <a:t>Operand A input, here xLen  can be changed to 32 or 64bits</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xmlns="" val="1458712250"/>
                  </a:ext>
                </a:extLst>
              </a:tr>
              <a:tr h="559484">
                <a:tc>
                  <a:txBody>
                    <a:bodyPr/>
                    <a:lstStyle/>
                    <a:p>
                      <a:pPr marL="0" marR="0">
                        <a:lnSpc>
                          <a:spcPct val="107000"/>
                        </a:lnSpc>
                        <a:spcBef>
                          <a:spcPts val="0"/>
                        </a:spcBef>
                        <a:spcAft>
                          <a:spcPts val="0"/>
                        </a:spcAft>
                      </a:pPr>
                      <a:r>
                        <a:rPr lang="en-US" sz="1500">
                          <a:effectLst/>
                        </a:rPr>
                        <a:t>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logical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xmlns="" val="796935066"/>
                  </a:ext>
                </a:extLst>
              </a:tr>
              <a:tr h="559484">
                <a:tc>
                  <a:txBody>
                    <a:bodyPr/>
                    <a:lstStyle/>
                    <a:p>
                      <a:pPr marL="0" marR="0">
                        <a:lnSpc>
                          <a:spcPct val="107000"/>
                        </a:lnSpc>
                        <a:spcBef>
                          <a:spcPts val="0"/>
                        </a:spcBef>
                        <a:spcAft>
                          <a:spcPts val="0"/>
                        </a:spcAft>
                      </a:pPr>
                      <a:r>
                        <a:rPr lang="en-US" sz="1500">
                          <a:effectLst/>
                        </a:rPr>
                        <a:t>adder_out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mathematical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xmlns="" val="2850053868"/>
                  </a:ext>
                </a:extLst>
              </a:tr>
              <a:tr h="321343">
                <a:tc>
                  <a:txBody>
                    <a:bodyPr/>
                    <a:lstStyle/>
                    <a:p>
                      <a:pPr marL="0" marR="0">
                        <a:lnSpc>
                          <a:spcPct val="107000"/>
                        </a:lnSpc>
                        <a:spcBef>
                          <a:spcPts val="0"/>
                        </a:spcBef>
                        <a:spcAft>
                          <a:spcPts val="0"/>
                        </a:spcAft>
                      </a:pPr>
                      <a:r>
                        <a:rPr lang="en-US" sz="1500">
                          <a:effectLst/>
                        </a:rPr>
                        <a:t>cmp_out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Branch output weather branch condition True or False</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xmlns="" val="95666027"/>
                  </a:ext>
                </a:extLst>
              </a:tr>
            </a:tbl>
          </a:graphicData>
        </a:graphic>
      </p:graphicFrame>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AD965EA3-D38E-4AAC-875C-F7DA5AF96F10}"/>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xmlns="" id="{4C69A934-D4F4-427C-A1B8-143118050FF2}"/>
              </a:ext>
            </a:extLst>
          </p:cNvPr>
          <p:cNvPicPr>
            <a:picLocks noChangeAspect="1"/>
          </p:cNvPicPr>
          <p:nvPr/>
        </p:nvPicPr>
        <p:blipFill>
          <a:blip r:embed="rId2"/>
          <a:stretch>
            <a:fillRect/>
          </a:stretch>
        </p:blipFill>
        <p:spPr>
          <a:xfrm>
            <a:off x="85725" y="1257299"/>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xmlns=""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xmlns="" id="{9AD75D04-876E-405E-A8D7-1DD0C93A1ED7}"/>
              </a:ext>
            </a:extLst>
          </p:cNvPr>
          <p:cNvSpPr txBox="1">
            <a:spLocks/>
          </p:cNvSpPr>
          <p:nvPr/>
        </p:nvSpPr>
        <p:spPr>
          <a:xfrm>
            <a:off x="849664" y="4065811"/>
            <a:ext cx="5243639" cy="1906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100" dirty="0"/>
              <a:t>The Next block of code performs addition and subtraction operation of ALU.</a:t>
            </a:r>
          </a:p>
          <a:p>
            <a:pPr algn="just"/>
            <a:r>
              <a:rPr lang="en-US" sz="1100" dirty="0" err="1"/>
              <a:t>adder_out</a:t>
            </a:r>
            <a:r>
              <a:rPr lang="en-US" sz="1100" dirty="0"/>
              <a:t> is used to output the result of addition / subtraction operation performed by ALU</a:t>
            </a:r>
          </a:p>
          <a:p>
            <a:pPr algn="just"/>
            <a:r>
              <a:rPr lang="en-GB" sz="1100" dirty="0"/>
              <a:t>Variable in2_inv is initialized with Mux function which has parameters, </a:t>
            </a:r>
            <a:r>
              <a:rPr lang="en-GB" sz="1100" dirty="0" err="1"/>
              <a:t>isSub</a:t>
            </a:r>
            <a:r>
              <a:rPr lang="en-GB" sz="1100" dirty="0"/>
              <a:t> function with parameter </a:t>
            </a:r>
            <a:r>
              <a:rPr lang="en-GB" sz="1100" dirty="0" err="1"/>
              <a:t>io.fn</a:t>
            </a:r>
            <a:r>
              <a:rPr lang="en-GB" sz="1100" dirty="0"/>
              <a:t> as selector, Not of io.in2 as input1 of Mux, and io.in2 as input2 of Mux</a:t>
            </a:r>
          </a:p>
          <a:p>
            <a:pPr algn="just"/>
            <a:r>
              <a:rPr lang="en-GB" sz="1100" dirty="0"/>
              <a:t>Variable in1_xor_in2 is initialized with io.in1 </a:t>
            </a:r>
            <a:r>
              <a:rPr lang="en-GB" sz="1100" dirty="0" err="1"/>
              <a:t>XOR’ed</a:t>
            </a:r>
            <a:r>
              <a:rPr lang="en-GB" sz="1100" dirty="0"/>
              <a:t> ( ^ ) with in2_inv.</a:t>
            </a:r>
          </a:p>
          <a:p>
            <a:pPr algn="just"/>
            <a:r>
              <a:rPr lang="en-GB" sz="1100" dirty="0" err="1"/>
              <a:t>Io.adder_out</a:t>
            </a:r>
            <a:r>
              <a:rPr lang="en-GB" sz="1100" dirty="0"/>
              <a:t> is wired to io.in1 + in2_inv + </a:t>
            </a:r>
            <a:r>
              <a:rPr lang="en-GB" sz="1100" dirty="0" err="1"/>
              <a:t>isSub</a:t>
            </a:r>
            <a:r>
              <a:rPr lang="en-GB" sz="1100" dirty="0"/>
              <a:t> of </a:t>
            </a:r>
            <a:r>
              <a:rPr lang="en-GB" sz="1100" dirty="0" err="1"/>
              <a:t>io.fn</a:t>
            </a:r>
            <a:endParaRPr lang="en-US" sz="1100" dirty="0"/>
          </a:p>
          <a:p>
            <a:pPr algn="just"/>
            <a:endParaRPr lang="en-US" sz="1100" dirty="0"/>
          </a:p>
        </p:txBody>
      </p:sp>
      <p:pic>
        <p:nvPicPr>
          <p:cNvPr id="5" name="Picture 4">
            <a:extLst>
              <a:ext uri="{FF2B5EF4-FFF2-40B4-BE49-F238E27FC236}">
                <a16:creationId xmlns:a16="http://schemas.microsoft.com/office/drawing/2014/main" xmlns="" id="{15447D30-0E11-48DF-9EC5-D02D73960F66}"/>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975530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xmlns=""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sp>
        <p:nvSpPr>
          <p:cNvPr id="3" name="TextBox 2"/>
          <p:cNvSpPr txBox="1"/>
          <p:nvPr/>
        </p:nvSpPr>
        <p:spPr>
          <a:xfrm>
            <a:off x="255582" y="2035449"/>
            <a:ext cx="3175461" cy="408623"/>
          </a:xfrm>
          <a:prstGeom prst="roundRect">
            <a:avLst/>
          </a:prstGeom>
          <a:noFill/>
          <a:ln w="12700">
            <a:solidFill>
              <a:srgbClr val="092864"/>
            </a:solidFill>
          </a:ln>
          <a:effectLst/>
        </p:spPr>
        <p:txBody>
          <a:bodyPr wrap="square" rtlCol="0">
            <a:spAutoFit/>
          </a:bodyPr>
          <a:lstStyle/>
          <a:p>
            <a:r>
              <a:rPr lang="en-GB" dirty="0" err="1"/>
              <a:t>dw</a:t>
            </a:r>
            <a:r>
              <a:rPr lang="en-GB" dirty="0"/>
              <a:t> = </a:t>
            </a:r>
            <a:r>
              <a:rPr lang="en-GB" dirty="0" err="1"/>
              <a:t>datawidth</a:t>
            </a:r>
            <a:r>
              <a:rPr lang="en-GB" dirty="0"/>
              <a:t> [31:0]/[63:0]</a:t>
            </a:r>
            <a:endParaRPr lang="en-US" dirty="0"/>
          </a:p>
        </p:txBody>
      </p:sp>
      <p:sp>
        <p:nvSpPr>
          <p:cNvPr id="8" name="TextBox 7"/>
          <p:cNvSpPr txBox="1"/>
          <p:nvPr/>
        </p:nvSpPr>
        <p:spPr>
          <a:xfrm>
            <a:off x="241695" y="2755472"/>
            <a:ext cx="2904488" cy="408623"/>
          </a:xfrm>
          <a:prstGeom prst="roundRect">
            <a:avLst/>
          </a:prstGeom>
          <a:noFill/>
          <a:ln w="12700">
            <a:solidFill>
              <a:srgbClr val="092864"/>
            </a:solidFill>
          </a:ln>
          <a:effectLst/>
        </p:spPr>
        <p:txBody>
          <a:bodyPr wrap="square" rtlCol="0">
            <a:spAutoFit/>
          </a:bodyPr>
          <a:lstStyle/>
          <a:p>
            <a:r>
              <a:rPr lang="en-GB" dirty="0" err="1"/>
              <a:t>fn</a:t>
            </a:r>
            <a:r>
              <a:rPr lang="en-GB" dirty="0"/>
              <a:t> = </a:t>
            </a:r>
            <a:r>
              <a:rPr lang="en-GB" dirty="0" err="1"/>
              <a:t>ALUop</a:t>
            </a:r>
            <a:r>
              <a:rPr lang="en-GB" dirty="0"/>
              <a:t> bit as input [3:0]</a:t>
            </a:r>
            <a:endParaRPr lang="en-US" dirty="0"/>
          </a:p>
        </p:txBody>
      </p:sp>
      <p:sp>
        <p:nvSpPr>
          <p:cNvPr id="9" name="TextBox 8"/>
          <p:cNvSpPr txBox="1"/>
          <p:nvPr/>
        </p:nvSpPr>
        <p:spPr>
          <a:xfrm>
            <a:off x="277202" y="3400545"/>
            <a:ext cx="2707601" cy="715089"/>
          </a:xfrm>
          <a:prstGeom prst="roundRect">
            <a:avLst/>
          </a:prstGeom>
          <a:noFill/>
          <a:ln w="12700">
            <a:solidFill>
              <a:srgbClr val="092864"/>
            </a:solidFill>
          </a:ln>
          <a:effectLst/>
        </p:spPr>
        <p:txBody>
          <a:bodyPr wrap="square" rtlCol="0">
            <a:spAutoFit/>
          </a:bodyPr>
          <a:lstStyle/>
          <a:p>
            <a:r>
              <a:rPr lang="en-GB" dirty="0"/>
              <a:t>In1 = Operand B of ALU as input [31:0]/[63:0]</a:t>
            </a:r>
            <a:endParaRPr lang="en-US" dirty="0"/>
          </a:p>
        </p:txBody>
      </p:sp>
      <p:sp>
        <p:nvSpPr>
          <p:cNvPr id="10" name="TextBox 9"/>
          <p:cNvSpPr txBox="1"/>
          <p:nvPr/>
        </p:nvSpPr>
        <p:spPr>
          <a:xfrm>
            <a:off x="308353" y="4227601"/>
            <a:ext cx="2707600" cy="715089"/>
          </a:xfrm>
          <a:prstGeom prst="roundRect">
            <a:avLst/>
          </a:prstGeom>
          <a:noFill/>
          <a:ln w="12700">
            <a:solidFill>
              <a:srgbClr val="092864"/>
            </a:solidFill>
          </a:ln>
          <a:effectLst/>
        </p:spPr>
        <p:txBody>
          <a:bodyPr wrap="square" rtlCol="0">
            <a:spAutoFit/>
          </a:bodyPr>
          <a:lstStyle/>
          <a:p>
            <a:r>
              <a:rPr lang="en-GB" dirty="0"/>
              <a:t>In2 = Operand A of ALU as input [31:0]/[63:0]</a:t>
            </a:r>
            <a:endParaRPr lang="en-US" dirty="0"/>
          </a:p>
        </p:txBody>
      </p:sp>
      <p:sp>
        <p:nvSpPr>
          <p:cNvPr id="11" name="TextBox 10"/>
          <p:cNvSpPr txBox="1"/>
          <p:nvPr/>
        </p:nvSpPr>
        <p:spPr>
          <a:xfrm>
            <a:off x="8246225" y="1552302"/>
            <a:ext cx="3197002" cy="715089"/>
          </a:xfrm>
          <a:prstGeom prst="roundRect">
            <a:avLst/>
          </a:prstGeom>
          <a:noFill/>
          <a:ln w="12700">
            <a:solidFill>
              <a:srgbClr val="092864"/>
            </a:solidFill>
          </a:ln>
          <a:effectLst/>
        </p:spPr>
        <p:txBody>
          <a:bodyPr wrap="square" rtlCol="0">
            <a:spAutoFit/>
          </a:bodyPr>
          <a:lstStyle/>
          <a:p>
            <a:r>
              <a:rPr lang="en-GB" dirty="0"/>
              <a:t>out = ALU result output for logical operators [31:0]/[63:0]</a:t>
            </a:r>
            <a:endParaRPr lang="en-US" dirty="0"/>
          </a:p>
        </p:txBody>
      </p:sp>
      <p:sp>
        <p:nvSpPr>
          <p:cNvPr id="12" name="TextBox 11"/>
          <p:cNvSpPr txBox="1"/>
          <p:nvPr/>
        </p:nvSpPr>
        <p:spPr>
          <a:xfrm>
            <a:off x="8917062" y="2735558"/>
            <a:ext cx="2695998" cy="1021556"/>
          </a:xfrm>
          <a:prstGeom prst="roundRect">
            <a:avLst/>
          </a:prstGeom>
          <a:noFill/>
          <a:ln w="12700">
            <a:solidFill>
              <a:srgbClr val="092864"/>
            </a:solidFill>
          </a:ln>
          <a:effectLst/>
        </p:spPr>
        <p:txBody>
          <a:bodyPr wrap="square" rtlCol="0">
            <a:spAutoFit/>
          </a:bodyPr>
          <a:lstStyle/>
          <a:p>
            <a:r>
              <a:rPr lang="en-GB" dirty="0" err="1"/>
              <a:t>adder_out</a:t>
            </a:r>
            <a:r>
              <a:rPr lang="en-GB" dirty="0"/>
              <a:t> = ALU result output for mathematical operations [31:0]/[63:0]</a:t>
            </a:r>
            <a:endParaRPr lang="en-US" dirty="0"/>
          </a:p>
        </p:txBody>
      </p:sp>
      <p:sp>
        <p:nvSpPr>
          <p:cNvPr id="13" name="TextBox 12"/>
          <p:cNvSpPr txBox="1"/>
          <p:nvPr/>
        </p:nvSpPr>
        <p:spPr>
          <a:xfrm>
            <a:off x="8665277" y="4227601"/>
            <a:ext cx="2695998" cy="715089"/>
          </a:xfrm>
          <a:prstGeom prst="roundRect">
            <a:avLst/>
          </a:prstGeom>
          <a:noFill/>
          <a:ln w="12700">
            <a:solidFill>
              <a:srgbClr val="092864"/>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5953" y="4022294"/>
            <a:ext cx="1157036" cy="37879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605757" y="1909847"/>
            <a:ext cx="640468" cy="9027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8029402" y="3164096"/>
            <a:ext cx="806949" cy="26477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533484" cy="2535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xmlns="" id="{016EEED4-67C5-4B54-8040-1DC80A3BC6A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EF39A5-6047-4965-98C3-21D94E9C57D3}"/>
              </a:ext>
            </a:extLst>
          </p:cNvPr>
          <p:cNvSpPr>
            <a:spLocks noGrp="1"/>
          </p:cNvSpPr>
          <p:nvPr>
            <p:ph type="title"/>
          </p:nvPr>
        </p:nvSpPr>
        <p:spPr/>
        <p:txBody>
          <a:bodyPr/>
          <a:lstStyle/>
          <a:p>
            <a:r>
              <a:rPr lang="en-US" dirty="0"/>
              <a:t>Rocket Core MAS Documentation</a:t>
            </a:r>
          </a:p>
        </p:txBody>
      </p:sp>
      <p:sp>
        <p:nvSpPr>
          <p:cNvPr id="3" name="Content Placeholder 2">
            <a:extLst>
              <a:ext uri="{FF2B5EF4-FFF2-40B4-BE49-F238E27FC236}">
                <a16:creationId xmlns:a16="http://schemas.microsoft.com/office/drawing/2014/main" xmlns="" id="{1E2A9F0D-F998-4D6D-88F0-C35735570806}"/>
              </a:ext>
            </a:extLst>
          </p:cNvPr>
          <p:cNvSpPr>
            <a:spLocks noGrp="1"/>
          </p:cNvSpPr>
          <p:nvPr>
            <p:ph idx="1"/>
          </p:nvPr>
        </p:nvSpPr>
        <p:spPr/>
        <p:txBody>
          <a:bodyPr>
            <a:normAutofit/>
          </a:bodyPr>
          <a:lstStyle/>
          <a:p>
            <a:r>
              <a:rPr lang="en-US" sz="2000" dirty="0"/>
              <a:t>This MAS Document provides in depth understanding of Modules of Rocket-Chip </a:t>
            </a:r>
            <a:r>
              <a:rPr lang="en-US" sz="2000" dirty="0" err="1"/>
              <a:t>SoC.</a:t>
            </a:r>
            <a:endParaRPr lang="en-US" sz="2000" dirty="0"/>
          </a:p>
          <a:p>
            <a:r>
              <a:rPr lang="en-US" sz="2000" dirty="0"/>
              <a:t>Explanation of Modules is achieved by means of Block Diagrams, Class Diagrams, Flowcharts, and explanation of all the keywords found in the code.</a:t>
            </a:r>
          </a:p>
          <a:p>
            <a:r>
              <a:rPr lang="en-US" sz="2000" dirty="0"/>
              <a:t>This MAS Document is essential for those who have basic knowledge of Scala, CHISEL and SoC hardware.</a:t>
            </a:r>
          </a:p>
          <a:p>
            <a:r>
              <a:rPr lang="en-US" sz="2000" dirty="0"/>
              <a:t>In explanation only the name of keywords is used but their definition is mentioned in the Appendix – Scala &amp; CHISEL keywords.</a:t>
            </a:r>
          </a:p>
        </p:txBody>
      </p:sp>
      <p:pic>
        <p:nvPicPr>
          <p:cNvPr id="8" name="Picture 7">
            <a:extLst>
              <a:ext uri="{FF2B5EF4-FFF2-40B4-BE49-F238E27FC236}">
                <a16:creationId xmlns:a16="http://schemas.microsoft.com/office/drawing/2014/main" xmlns="" id="{EA3AE72B-528E-418E-BAF8-F0D71E4695A1}"/>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287DDA-C6B4-4823-9DFF-86D643321B7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solidFill>
                  <a:srgbClr val="092864"/>
                </a:solidFill>
                <a:latin typeface="+mj-lt"/>
                <a:ea typeface="+mj-ea"/>
                <a:cs typeface="+mj-cs"/>
              </a:rPr>
              <a:t>Aghaz(</a:t>
            </a:r>
            <a:r>
              <a:rPr lang="en-US" sz="5400" dirty="0" err="1">
                <a:solidFill>
                  <a:srgbClr val="092864"/>
                </a:solidFill>
                <a:latin typeface="+mj-lt"/>
                <a:ea typeface="+mj-ea"/>
                <a:cs typeface="+mj-cs"/>
              </a:rPr>
              <a:t>آغاز</a:t>
            </a:r>
            <a:r>
              <a:rPr lang="en-US" sz="5400" dirty="0">
                <a:solidFill>
                  <a:srgbClr val="092864"/>
                </a:solidFill>
                <a:latin typeface="+mj-lt"/>
                <a:ea typeface="+mj-ea"/>
                <a:cs typeface="+mj-cs"/>
              </a:rPr>
              <a:t>) SoC</a:t>
            </a:r>
            <a:br>
              <a:rPr lang="en-US" sz="5400" dirty="0">
                <a:solidFill>
                  <a:srgbClr val="092864"/>
                </a:solidFill>
                <a:latin typeface="+mj-lt"/>
                <a:ea typeface="+mj-ea"/>
                <a:cs typeface="+mj-cs"/>
              </a:rPr>
            </a:br>
            <a:r>
              <a:rPr lang="en-US" sz="5400" dirty="0">
                <a:solidFill>
                  <a:srgbClr val="092864"/>
                </a:solidFill>
                <a:latin typeface="+mj-lt"/>
                <a:ea typeface="+mj-ea"/>
                <a:cs typeface="+mj-cs"/>
              </a:rPr>
              <a:t>The Beginning</a:t>
            </a:r>
          </a:p>
        </p:txBody>
      </p:sp>
      <p:sp>
        <p:nvSpPr>
          <p:cNvPr id="10" name="Freeform: Shape 9">
            <a:extLst>
              <a:ext uri="{FF2B5EF4-FFF2-40B4-BE49-F238E27FC236}">
                <a16:creationId xmlns:a16="http://schemas.microsoft.com/office/drawing/2014/main" xmlns="" id="{E49CC64F-7275-4E33-961B-0C5CDC4398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xmlns=""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xmlns="" id="{A0617079-2E23-4AF7-B4C9-2B94134C199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06548-7982-4194-94E2-289685A19594}"/>
              </a:ext>
            </a:extLst>
          </p:cNvPr>
          <p:cNvSpPr>
            <a:spLocks noGrp="1"/>
          </p:cNvSpPr>
          <p:nvPr>
            <p:ph type="title"/>
          </p:nvPr>
        </p:nvSpPr>
        <p:spPr/>
        <p:txBody>
          <a:bodyPr/>
          <a:lstStyle/>
          <a:p>
            <a:r>
              <a:rPr lang="en-US" dirty="0"/>
              <a:t>Specifications of Aghaz(</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xmlns="" id="{B357F781-363F-4700-B211-6BFF68617B30}"/>
              </a:ext>
            </a:extLst>
          </p:cNvPr>
          <p:cNvSpPr>
            <a:spLocks noGrp="1"/>
          </p:cNvSpPr>
          <p:nvPr>
            <p:ph idx="1"/>
          </p:nvPr>
        </p:nvSpPr>
        <p:spPr/>
        <p:txBody>
          <a:bodyPr>
            <a:normAutofit/>
          </a:bodyPr>
          <a:lstStyle/>
          <a:p>
            <a:r>
              <a:rPr lang="en-US" sz="2400" dirty="0"/>
              <a:t>RV-32 (32-bit)</a:t>
            </a:r>
          </a:p>
          <a:p>
            <a:r>
              <a:rPr lang="en-US" sz="2400" dirty="0"/>
              <a:t>I, M &amp; C extensions</a:t>
            </a:r>
          </a:p>
          <a:p>
            <a:r>
              <a:rPr lang="en-US" sz="2400" dirty="0" smtClean="0"/>
              <a:t>64-KB </a:t>
            </a:r>
            <a:r>
              <a:rPr lang="en-US" sz="2400" dirty="0"/>
              <a:t>Instruction and Data Cache</a:t>
            </a:r>
          </a:p>
          <a:p>
            <a:r>
              <a:rPr lang="en-US" sz="2400" dirty="0"/>
              <a:t>CLINT</a:t>
            </a:r>
          </a:p>
          <a:p>
            <a:r>
              <a:rPr lang="en-US" sz="2400" dirty="0"/>
              <a:t>PLIC</a:t>
            </a:r>
          </a:p>
          <a:p>
            <a:r>
              <a:rPr lang="en-US" sz="2400" dirty="0"/>
              <a:t>Privileged( Machine)</a:t>
            </a:r>
          </a:p>
        </p:txBody>
      </p:sp>
      <p:pic>
        <p:nvPicPr>
          <p:cNvPr id="8" name="Picture 7">
            <a:extLst>
              <a:ext uri="{FF2B5EF4-FFF2-40B4-BE49-F238E27FC236}">
                <a16:creationId xmlns:a16="http://schemas.microsoft.com/office/drawing/2014/main" xmlns="" id="{4DEE6738-D430-4841-BEA0-4925D567D394}"/>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B34622D0-5A66-4BB2-A61A-D78503C1FB18}"/>
              </a:ext>
            </a:extLst>
          </p:cNvPr>
          <p:cNvPicPr>
            <a:picLocks noChangeAspect="1"/>
          </p:cNvPicPr>
          <p:nvPr/>
        </p:nvPicPr>
        <p:blipFill>
          <a:blip r:embed="rId2"/>
          <a:srcRect/>
          <a:stretch/>
        </p:blipFill>
        <p:spPr>
          <a:xfrm>
            <a:off x="-1" y="-1"/>
            <a:ext cx="12192000" cy="6917153"/>
          </a:xfrm>
          <a:prstGeom prst="rect">
            <a:avLst/>
          </a:prstGeom>
        </p:spPr>
      </p:pic>
      <p:sp>
        <p:nvSpPr>
          <p:cNvPr id="20" name="TextBox 19">
            <a:extLst>
              <a:ext uri="{FF2B5EF4-FFF2-40B4-BE49-F238E27FC236}">
                <a16:creationId xmlns:a16="http://schemas.microsoft.com/office/drawing/2014/main" xmlns="" id="{FF86611F-C563-490A-BEA5-212EEF83624A}"/>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2" name="Rectangle 21">
            <a:extLst>
              <a:ext uri="{FF2B5EF4-FFF2-40B4-BE49-F238E27FC236}">
                <a16:creationId xmlns:a16="http://schemas.microsoft.com/office/drawing/2014/main" xmlns="" id="{F8ACFFB0-852B-45CD-9154-7E04FE16ABAA}"/>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6BAFA3D1-DC33-4B7B-8C52-1C4A68526E9A}"/>
              </a:ext>
            </a:extLst>
          </p:cNvPr>
          <p:cNvSpPr txBox="1"/>
          <p:nvPr/>
        </p:nvSpPr>
        <p:spPr>
          <a:xfrm>
            <a:off x="702365" y="4456581"/>
            <a:ext cx="11047131"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Roomi Naqvi</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6" name="TextBox 25">
            <a:extLst>
              <a:ext uri="{FF2B5EF4-FFF2-40B4-BE49-F238E27FC236}">
                <a16:creationId xmlns:a16="http://schemas.microsoft.com/office/drawing/2014/main" xmlns="" id="{410D9583-6904-48C7-959F-754DE3476BA1}"/>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
        <p:nvSpPr>
          <p:cNvPr id="28" name="Rectangle 27">
            <a:extLst>
              <a:ext uri="{FF2B5EF4-FFF2-40B4-BE49-F238E27FC236}">
                <a16:creationId xmlns:a16="http://schemas.microsoft.com/office/drawing/2014/main" xmlns="" id="{AB2D9217-69CB-47D6-BA07-124BDD6D3680}"/>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xmlns="" id="{D610D2A5-EF84-4897-A20C-8AF3FD1DF32D}"/>
              </a:ext>
            </a:extLst>
          </p:cNvPr>
          <p:cNvPicPr>
            <a:picLocks noChangeAspect="1"/>
          </p:cNvPicPr>
          <p:nvPr/>
        </p:nvPicPr>
        <p:blipFill>
          <a:blip r:embed="rId3"/>
          <a:srcRect/>
          <a:stretch/>
        </p:blipFill>
        <p:spPr>
          <a:xfrm>
            <a:off x="9308290" y="717047"/>
            <a:ext cx="2367183" cy="849757"/>
          </a:xfrm>
          <a:prstGeom prst="rect">
            <a:avLst/>
          </a:prstGeom>
        </p:spPr>
      </p:pic>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mj-lt"/>
                <a:ea typeface="+mj-ea"/>
                <a:cs typeface="+mj-cs"/>
              </a:rPr>
              <a:t>How did we do it?</a:t>
            </a:r>
          </a:p>
        </p:txBody>
      </p:sp>
      <p:sp>
        <p:nvSpPr>
          <p:cNvPr id="10" name="Freeform: Shape 9">
            <a:extLst>
              <a:ext uri="{FF2B5EF4-FFF2-40B4-BE49-F238E27FC236}">
                <a16:creationId xmlns:a16="http://schemas.microsoft.com/office/drawing/2014/main" xmlns="" id="{E49CC64F-7275-4E33-961B-0C5CDC4398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2">
            <a:extLst>
              <a:ext uri="{FF2B5EF4-FFF2-40B4-BE49-F238E27FC236}">
                <a16:creationId xmlns:a16="http://schemas.microsoft.com/office/drawing/2014/main" xmlns="" id="{C87168A5-9EF8-4DD9-84D6-125178E9B4A4}"/>
              </a:ext>
            </a:extLst>
          </p:cNvPr>
          <p:cNvSpPr txBox="1">
            <a:spLocks/>
          </p:cNvSpPr>
          <p:nvPr/>
        </p:nvSpPr>
        <p:spPr>
          <a:xfrm>
            <a:off x="7464614" y="3856981"/>
            <a:ext cx="4157543" cy="1208141"/>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solidFill>
                  <a:srgbClr val="092864"/>
                </a:solidFill>
                <a:latin typeface="Roboto" panose="02000000000000000000"/>
              </a:rPr>
              <a:t>By using Reverse Engineered MAS Document, which contains in-depth knowledge of all the Modules of Rocket-Chip generated by Rocket-Chip SoC Generator</a:t>
            </a:r>
          </a:p>
        </p:txBody>
      </p:sp>
      <p:pic>
        <p:nvPicPr>
          <p:cNvPr id="4" name="Picture 3">
            <a:extLst>
              <a:ext uri="{FF2B5EF4-FFF2-40B4-BE49-F238E27FC236}">
                <a16:creationId xmlns:a16="http://schemas.microsoft.com/office/drawing/2014/main" xmlns="" id="{E5712B06-BBE0-4B1D-97CB-CAC0A4A9C1D7}"/>
              </a:ext>
            </a:extLst>
          </p:cNvPr>
          <p:cNvPicPr>
            <a:picLocks noChangeAspect="1"/>
          </p:cNvPicPr>
          <p:nvPr/>
        </p:nvPicPr>
        <p:blipFill>
          <a:blip r:embed="rId2"/>
          <a:srcRect/>
          <a:stretch/>
        </p:blipFill>
        <p:spPr>
          <a:xfrm>
            <a:off x="10047978" y="5530445"/>
            <a:ext cx="2367183" cy="849757"/>
          </a:xfrm>
          <a:prstGeom prst="rect">
            <a:avLst/>
          </a:prstGeom>
        </p:spPr>
      </p:pic>
      <p:pic>
        <p:nvPicPr>
          <p:cNvPr id="13" name="Content Placeholder 4">
            <a:extLst>
              <a:ext uri="{FF2B5EF4-FFF2-40B4-BE49-F238E27FC236}">
                <a16:creationId xmlns:a16="http://schemas.microsoft.com/office/drawing/2014/main" xmlns="" id="{26F804ED-2817-4B44-B6FB-502C2ED86F42}"/>
              </a:ext>
            </a:extLst>
          </p:cNvPr>
          <p:cNvPicPr>
            <a:picLocks noGrp="1" noChangeAspect="1"/>
          </p:cNvPicPr>
          <p:nvPr>
            <p:ph idx="1"/>
          </p:nvPr>
        </p:nvPicPr>
        <p:blipFill>
          <a:blip r:embed="rId3"/>
          <a:srcRect t="1772" b="1772"/>
          <a:stretch/>
        </p:blipFill>
        <p:spPr>
          <a:xfrm>
            <a:off x="1" y="0"/>
            <a:ext cx="6417732" cy="6261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1064836" y="1252502"/>
            <a:ext cx="8224820" cy="4851696"/>
          </a:xfrm>
        </p:spPr>
      </p:pic>
      <p:sp>
        <p:nvSpPr>
          <p:cNvPr id="2" name="Title 1">
            <a:extLst>
              <a:ext uri="{FF2B5EF4-FFF2-40B4-BE49-F238E27FC236}">
                <a16:creationId xmlns:a16="http://schemas.microsoft.com/office/drawing/2014/main" xmlns="" id="{131DF5BB-3CD1-4144-9BE5-746A7F2F6CA5}"/>
              </a:ext>
            </a:extLst>
          </p:cNvPr>
          <p:cNvSpPr>
            <a:spLocks noGrp="1"/>
          </p:cNvSpPr>
          <p:nvPr>
            <p:ph type="title"/>
          </p:nvPr>
        </p:nvSpPr>
        <p:spPr/>
        <p:txBody>
          <a:bodyPr/>
          <a:lstStyle/>
          <a:p>
            <a:r>
              <a:rPr lang="en-US" dirty="0"/>
              <a:t>Adding Custom Configuration in Rocket-Chip</a:t>
            </a:r>
          </a:p>
        </p:txBody>
      </p:sp>
      <p:sp>
        <p:nvSpPr>
          <p:cNvPr id="11" name="TextBox 10">
            <a:extLst>
              <a:ext uri="{FF2B5EF4-FFF2-40B4-BE49-F238E27FC236}">
                <a16:creationId xmlns:a16="http://schemas.microsoft.com/office/drawing/2014/main" xmlns="" id="{3ACA489E-DD65-4D85-91A5-CFB65845098C}"/>
              </a:ext>
            </a:extLst>
          </p:cNvPr>
          <p:cNvSpPr txBox="1"/>
          <p:nvPr/>
        </p:nvSpPr>
        <p:spPr>
          <a:xfrm>
            <a:off x="9346545" y="2460533"/>
            <a:ext cx="1435063" cy="715089"/>
          </a:xfrm>
          <a:prstGeom prst="roundRect">
            <a:avLst/>
          </a:prstGeom>
          <a:noFill/>
          <a:ln w="28575">
            <a:noFill/>
          </a:ln>
          <a:effectLst/>
        </p:spPr>
        <p:txBody>
          <a:bodyPr wrap="square" rtlCol="0">
            <a:spAutoFit/>
          </a:bodyPr>
          <a:lstStyle/>
          <a:p>
            <a:r>
              <a:rPr lang="en-US" dirty="0">
                <a:solidFill>
                  <a:srgbClr val="092864"/>
                </a:solidFill>
              </a:rPr>
              <a:t>Rocket Core parameters</a:t>
            </a:r>
          </a:p>
        </p:txBody>
      </p:sp>
      <p:cxnSp>
        <p:nvCxnSpPr>
          <p:cNvPr id="13" name="Straight Arrow Connector 12"/>
          <p:cNvCxnSpPr>
            <a:cxnSpLocks/>
            <a:stCxn id="6" idx="3"/>
            <a:endCxn id="3" idx="1"/>
          </p:cNvCxnSpPr>
          <p:nvPr/>
        </p:nvCxnSpPr>
        <p:spPr>
          <a:xfrm flipV="1">
            <a:off x="6288657" y="2818078"/>
            <a:ext cx="3105720" cy="1944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3ACA489E-DD65-4D85-91A5-CFB65845098C}"/>
              </a:ext>
            </a:extLst>
          </p:cNvPr>
          <p:cNvSpPr txBox="1"/>
          <p:nvPr/>
        </p:nvSpPr>
        <p:spPr>
          <a:xfrm>
            <a:off x="9394377" y="3520761"/>
            <a:ext cx="1349754"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Data Cache parameters</a:t>
            </a:r>
          </a:p>
        </p:txBody>
      </p:sp>
      <p:cxnSp>
        <p:nvCxnSpPr>
          <p:cNvPr id="16" name="Straight Arrow Connector 15"/>
          <p:cNvCxnSpPr>
            <a:cxnSpLocks/>
            <a:stCxn id="8" idx="3"/>
            <a:endCxn id="14" idx="1"/>
          </p:cNvCxnSpPr>
          <p:nvPr/>
        </p:nvCxnSpPr>
        <p:spPr>
          <a:xfrm flipV="1">
            <a:off x="6288656" y="3843927"/>
            <a:ext cx="3105721" cy="2693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Instruction Cache parameters</a:t>
            </a:r>
          </a:p>
        </p:txBody>
      </p:sp>
      <p:cxnSp>
        <p:nvCxnSpPr>
          <p:cNvPr id="23" name="Straight Arrow Connector 22"/>
          <p:cNvCxnSpPr>
            <a:cxnSpLocks/>
            <a:endCxn id="17" idx="1"/>
          </p:cNvCxnSpPr>
          <p:nvPr/>
        </p:nvCxnSpPr>
        <p:spPr>
          <a:xfrm flipV="1">
            <a:off x="6407871" y="4922031"/>
            <a:ext cx="2986506" cy="549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xmlns="" id="{3EAF30FB-7658-487D-8210-6D8B5EE735AE}"/>
              </a:ext>
            </a:extLst>
          </p:cNvPr>
          <p:cNvSpPr/>
          <p:nvPr/>
        </p:nvSpPr>
        <p:spPr>
          <a:xfrm>
            <a:off x="1878678" y="2372263"/>
            <a:ext cx="4409979" cy="93052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xmlns="" id="{793FD46A-3151-4134-9471-BE6EBBB025CD}"/>
              </a:ext>
            </a:extLst>
          </p:cNvPr>
          <p:cNvSpPr/>
          <p:nvPr/>
        </p:nvSpPr>
        <p:spPr>
          <a:xfrm>
            <a:off x="1878677" y="3405603"/>
            <a:ext cx="4409979" cy="93052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xmlns="" id="{E3BEC2DE-57CF-4981-AF94-F747D3CFF9E7}"/>
              </a:ext>
            </a:extLst>
          </p:cNvPr>
          <p:cNvSpPr/>
          <p:nvPr/>
        </p:nvSpPr>
        <p:spPr>
          <a:xfrm>
            <a:off x="1878678" y="4363068"/>
            <a:ext cx="4529193" cy="976572"/>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8733BAE0-96D8-4462-BBFC-BB81F4A318DC}"/>
              </a:ext>
            </a:extLst>
          </p:cNvPr>
          <p:cNvSpPr/>
          <p:nvPr/>
        </p:nvSpPr>
        <p:spPr>
          <a:xfrm>
            <a:off x="9394377" y="2460533"/>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654CCD4-D595-46B6-A97A-6B8FCCDF7976}"/>
              </a:ext>
            </a:extLst>
          </p:cNvPr>
          <p:cNvSpPr/>
          <p:nvPr/>
        </p:nvSpPr>
        <p:spPr>
          <a:xfrm>
            <a:off x="9394377" y="3520761"/>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0C247F00-A88A-44B2-8A0A-2418560606E8}"/>
              </a:ext>
            </a:extLst>
          </p:cNvPr>
          <p:cNvSpPr/>
          <p:nvPr/>
        </p:nvSpPr>
        <p:spPr>
          <a:xfrm>
            <a:off x="9394377" y="4564486"/>
            <a:ext cx="1959423"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3C96566C-16D7-4B04-B1EA-CEC1602B7C69}"/>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931CC-8A72-4006-A003-C754F964620E}"/>
              </a:ext>
            </a:extLst>
          </p:cNvPr>
          <p:cNvSpPr>
            <a:spLocks noGrp="1"/>
          </p:cNvSpPr>
          <p:nvPr>
            <p:ph type="title"/>
          </p:nvPr>
        </p:nvSpPr>
        <p:spPr/>
        <p:txBody>
          <a:bodyPr/>
          <a:lstStyle/>
          <a:p>
            <a:r>
              <a:rPr lang="en-US" dirty="0"/>
              <a:t>Configuring RV32IMC Core</a:t>
            </a:r>
          </a:p>
        </p:txBody>
      </p:sp>
      <p:pic>
        <p:nvPicPr>
          <p:cNvPr id="5" name="Content Placeholder 4" descr="Text&#10;&#10;Description automatically generated">
            <a:extLst>
              <a:ext uri="{FF2B5EF4-FFF2-40B4-BE49-F238E27FC236}">
                <a16:creationId xmlns:a16="http://schemas.microsoft.com/office/drawing/2014/main" xmlns=""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xmlns="" id="{3ACA489E-DD65-4D85-91A5-CFB65845098C}"/>
              </a:ext>
            </a:extLst>
          </p:cNvPr>
          <p:cNvSpPr txBox="1"/>
          <p:nvPr/>
        </p:nvSpPr>
        <p:spPr>
          <a:xfrm>
            <a:off x="3660757" y="1581592"/>
            <a:ext cx="4296229" cy="276999"/>
          </a:xfrm>
          <a:prstGeom prst="rect">
            <a:avLst/>
          </a:prstGeom>
          <a:noFill/>
          <a:ln>
            <a:noFill/>
          </a:ln>
          <a:effectLst>
            <a:glow rad="50800">
              <a:srgbClr val="092864">
                <a:alpha val="60000"/>
              </a:srgbClr>
            </a:glow>
          </a:effectLst>
        </p:spPr>
        <p:txBody>
          <a:bodyPr wrap="square" rtlCol="0">
            <a:spAutoFit/>
          </a:bodyPr>
          <a:lstStyle/>
          <a:p>
            <a:r>
              <a:rPr lang="en-US" sz="1200" dirty="0" err="1"/>
              <a:t>RocketCoreParams</a:t>
            </a:r>
            <a:r>
              <a:rPr lang="en-US" sz="1200" dirty="0"/>
              <a:t> has the parameters for configuring our Core.</a:t>
            </a:r>
          </a:p>
        </p:txBody>
      </p:sp>
      <p:cxnSp>
        <p:nvCxnSpPr>
          <p:cNvPr id="7" name="Straight Arrow Connector 6">
            <a:extLst>
              <a:ext uri="{FF2B5EF4-FFF2-40B4-BE49-F238E27FC236}">
                <a16:creationId xmlns:a16="http://schemas.microsoft.com/office/drawing/2014/main" xmlns="" id="{5EAD7AD6-39BD-45B9-AFE7-79B53286C755}"/>
              </a:ext>
            </a:extLst>
          </p:cNvPr>
          <p:cNvCxnSpPr>
            <a:cxnSpLocks/>
          </p:cNvCxnSpPr>
          <p:nvPr/>
        </p:nvCxnSpPr>
        <p:spPr>
          <a:xfrm flipV="1">
            <a:off x="5105875" y="1920381"/>
            <a:ext cx="1071189" cy="90927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B896F626-A520-4BD5-8026-50FBF01A7146}"/>
              </a:ext>
            </a:extLst>
          </p:cNvPr>
          <p:cNvSpPr txBox="1"/>
          <p:nvPr/>
        </p:nvSpPr>
        <p:spPr>
          <a:xfrm>
            <a:off x="8361278" y="1633718"/>
            <a:ext cx="3823366" cy="646331"/>
          </a:xfrm>
          <a:prstGeom prst="rect">
            <a:avLst/>
          </a:prstGeom>
          <a:noFill/>
          <a:ln>
            <a:noFill/>
          </a:ln>
          <a:effectLst>
            <a:glow rad="50800">
              <a:srgbClr val="092864">
                <a:alpha val="60000"/>
              </a:srgbClr>
            </a:glow>
          </a:effectLst>
        </p:spPr>
        <p:txBody>
          <a:bodyPr wrap="square" rtlCol="0">
            <a:spAutoFit/>
          </a:bodyPr>
          <a:lstStyle/>
          <a:p>
            <a:r>
              <a:rPr lang="en-US" sz="1200" dirty="0"/>
              <a:t>We added </a:t>
            </a:r>
            <a:r>
              <a:rPr lang="en-US" sz="1200" dirty="0" err="1"/>
              <a:t>MulDiv</a:t>
            </a:r>
            <a:r>
              <a:rPr lang="en-US" sz="1200" dirty="0"/>
              <a:t>(Multiplier) with </a:t>
            </a:r>
            <a:r>
              <a:rPr lang="en-US" sz="1200" dirty="0" err="1"/>
              <a:t>MulDivParmas</a:t>
            </a:r>
            <a:r>
              <a:rPr lang="en-US" sz="1200" dirty="0"/>
              <a:t>, having default values, in the </a:t>
            </a:r>
            <a:r>
              <a:rPr lang="en-US" sz="1200" dirty="0" err="1"/>
              <a:t>RocketCoreParams</a:t>
            </a:r>
            <a:r>
              <a:rPr lang="en-US" sz="1200" dirty="0"/>
              <a:t>, in order to enable M extension in our Core.</a:t>
            </a:r>
          </a:p>
        </p:txBody>
      </p:sp>
      <p:cxnSp>
        <p:nvCxnSpPr>
          <p:cNvPr id="9" name="Straight Arrow Connector 8">
            <a:extLst>
              <a:ext uri="{FF2B5EF4-FFF2-40B4-BE49-F238E27FC236}">
                <a16:creationId xmlns:a16="http://schemas.microsoft.com/office/drawing/2014/main" xmlns="" id="{2A42EB62-01BD-4E8F-9FA1-EA95BF37ED5C}"/>
              </a:ext>
            </a:extLst>
          </p:cNvPr>
          <p:cNvCxnSpPr>
            <a:cxnSpLocks/>
            <a:endCxn id="8" idx="1"/>
          </p:cNvCxnSpPr>
          <p:nvPr/>
        </p:nvCxnSpPr>
        <p:spPr>
          <a:xfrm flipV="1">
            <a:off x="6703077" y="1956884"/>
            <a:ext cx="1658201" cy="95551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C5B366BC-3696-41DC-9CA7-0C27A9299AD0}"/>
              </a:ext>
            </a:extLst>
          </p:cNvPr>
          <p:cNvSpPr txBox="1"/>
          <p:nvPr/>
        </p:nvSpPr>
        <p:spPr>
          <a:xfrm>
            <a:off x="1758971" y="5391051"/>
            <a:ext cx="3808615" cy="461665"/>
          </a:xfrm>
          <a:prstGeom prst="rect">
            <a:avLst/>
          </a:prstGeom>
          <a:noFill/>
          <a:ln>
            <a:noFill/>
          </a:ln>
          <a:effectLst>
            <a:glow rad="50800">
              <a:srgbClr val="092864">
                <a:alpha val="60000"/>
              </a:srgbClr>
            </a:glow>
          </a:effectLst>
        </p:spPr>
        <p:txBody>
          <a:bodyPr wrap="square">
            <a:spAutoFit/>
          </a:bodyPr>
          <a:lstStyle/>
          <a:p>
            <a:r>
              <a:rPr lang="en-US" sz="1200" dirty="0"/>
              <a:t>We updated the value of </a:t>
            </a:r>
            <a:r>
              <a:rPr lang="en-US" sz="1200" dirty="0" err="1"/>
              <a:t>useAtomics</a:t>
            </a:r>
            <a:r>
              <a:rPr lang="en-US" sz="1200" dirty="0"/>
              <a:t> to false, to disable A extension.</a:t>
            </a:r>
          </a:p>
        </p:txBody>
      </p:sp>
      <p:cxnSp>
        <p:nvCxnSpPr>
          <p:cNvPr id="11" name="Straight Arrow Connector 10">
            <a:extLst>
              <a:ext uri="{FF2B5EF4-FFF2-40B4-BE49-F238E27FC236}">
                <a16:creationId xmlns:a16="http://schemas.microsoft.com/office/drawing/2014/main" xmlns="" id="{BCFFA6A9-8FD5-4C8B-A02B-86FA7826D0BE}"/>
              </a:ext>
            </a:extLst>
          </p:cNvPr>
          <p:cNvCxnSpPr>
            <a:cxnSpLocks/>
          </p:cNvCxnSpPr>
          <p:nvPr/>
        </p:nvCxnSpPr>
        <p:spPr>
          <a:xfrm>
            <a:off x="4537672" y="4286166"/>
            <a:ext cx="410126" cy="115499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3C69617A-7B46-43E0-AE61-1E4AB7410E03}"/>
              </a:ext>
            </a:extLst>
          </p:cNvPr>
          <p:cNvCxnSpPr>
            <a:cxnSpLocks/>
          </p:cNvCxnSpPr>
          <p:nvPr/>
        </p:nvCxnSpPr>
        <p:spPr>
          <a:xfrm flipH="1">
            <a:off x="1650337" y="4451926"/>
            <a:ext cx="1460040" cy="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8878FA20-66D9-4405-B957-661A562ACD70}"/>
              </a:ext>
            </a:extLst>
          </p:cNvPr>
          <p:cNvCxnSpPr>
            <a:cxnSpLocks/>
            <a:endCxn id="14" idx="1"/>
          </p:cNvCxnSpPr>
          <p:nvPr/>
        </p:nvCxnSpPr>
        <p:spPr>
          <a:xfrm>
            <a:off x="4916825" y="3275215"/>
            <a:ext cx="2240373" cy="15378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895E903D-F502-4B3F-A1FE-46ACC626A80F}"/>
              </a:ext>
            </a:extLst>
          </p:cNvPr>
          <p:cNvSpPr txBox="1"/>
          <p:nvPr/>
        </p:nvSpPr>
        <p:spPr>
          <a:xfrm>
            <a:off x="7157198" y="3198167"/>
            <a:ext cx="2874453" cy="461665"/>
          </a:xfrm>
          <a:prstGeom prst="rect">
            <a:avLst/>
          </a:prstGeom>
          <a:noFill/>
        </p:spPr>
        <p:txBody>
          <a:bodyPr wrap="square" rtlCol="0">
            <a:spAutoFit/>
          </a:bodyPr>
          <a:lstStyle/>
          <a:p>
            <a:r>
              <a:rPr lang="en-GB" sz="1200" b="0" i="0" dirty="0">
                <a:effectLst/>
              </a:rPr>
              <a:t>The number of cycles per multiplication is roughly (</a:t>
            </a:r>
            <a:r>
              <a:rPr lang="en-GB" sz="1200" b="0" i="0" dirty="0" err="1">
                <a:effectLst/>
              </a:rPr>
              <a:t>xLen</a:t>
            </a:r>
            <a:r>
              <a:rPr lang="en-GB" sz="1200" b="0" i="0" dirty="0">
                <a:effectLst/>
              </a:rPr>
              <a:t> / </a:t>
            </a:r>
            <a:r>
              <a:rPr lang="en-GB" sz="1200" b="0" i="0" dirty="0" err="1">
                <a:effectLst/>
              </a:rPr>
              <a:t>mulUnroll</a:t>
            </a:r>
            <a:r>
              <a:rPr lang="en-GB" sz="1200" b="0" i="0" dirty="0">
                <a:effectLst/>
              </a:rPr>
              <a:t>).</a:t>
            </a:r>
            <a:endParaRPr lang="en-US" sz="1200" dirty="0"/>
          </a:p>
        </p:txBody>
      </p:sp>
      <p:sp>
        <p:nvSpPr>
          <p:cNvPr id="17" name="TextBox 16">
            <a:extLst>
              <a:ext uri="{FF2B5EF4-FFF2-40B4-BE49-F238E27FC236}">
                <a16:creationId xmlns:a16="http://schemas.microsoft.com/office/drawing/2014/main" xmlns="" id="{CC377AB3-04DA-40BB-B568-789D76583DFB}"/>
              </a:ext>
            </a:extLst>
          </p:cNvPr>
          <p:cNvSpPr txBox="1"/>
          <p:nvPr/>
        </p:nvSpPr>
        <p:spPr>
          <a:xfrm>
            <a:off x="7233962" y="3944094"/>
            <a:ext cx="2971492" cy="1015663"/>
          </a:xfrm>
          <a:prstGeom prst="rect">
            <a:avLst/>
          </a:prstGeom>
          <a:noFill/>
        </p:spPr>
        <p:txBody>
          <a:bodyPr wrap="square" rtlCol="0">
            <a:spAutoFit/>
          </a:bodyPr>
          <a:lstStyle/>
          <a:p>
            <a:r>
              <a:rPr lang="en-GB" sz="1200" b="0" i="0" dirty="0">
                <a:effectLst/>
                <a:cs typeface="Arial" panose="020B0604020202020204" pitchFamily="34" charset="0"/>
              </a:rPr>
              <a:t>If the multiplier isn't fully pipelined (i.e., </a:t>
            </a:r>
            <a:r>
              <a:rPr lang="en-GB" sz="1200" b="0" i="0" dirty="0" err="1">
                <a:effectLst/>
                <a:cs typeface="Arial" panose="020B0604020202020204" pitchFamily="34" charset="0"/>
              </a:rPr>
              <a:t>mulUnroll</a:t>
            </a:r>
            <a:r>
              <a:rPr lang="en-GB" sz="1200" b="0" i="0" dirty="0">
                <a:effectLst/>
                <a:cs typeface="Arial" panose="020B0604020202020204" pitchFamily="34" charset="0"/>
              </a:rPr>
              <a:t> &lt; </a:t>
            </a:r>
            <a:r>
              <a:rPr lang="en-GB" sz="1200" b="0" i="0" dirty="0" err="1">
                <a:effectLst/>
                <a:cs typeface="Arial" panose="020B0604020202020204" pitchFamily="34" charset="0"/>
              </a:rPr>
              <a:t>xLen</a:t>
            </a:r>
            <a:r>
              <a:rPr lang="en-GB" sz="1200" b="0" i="0" dirty="0">
                <a:effectLst/>
                <a:cs typeface="Arial" panose="020B0604020202020204" pitchFamily="34" charset="0"/>
              </a:rPr>
              <a:t>), then </a:t>
            </a:r>
            <a:r>
              <a:rPr lang="en-GB" sz="1200" b="0" i="0" dirty="0" err="1">
                <a:effectLst/>
                <a:cs typeface="Arial" panose="020B0604020202020204" pitchFamily="34" charset="0"/>
              </a:rPr>
              <a:t>mulEarlyOut</a:t>
            </a:r>
            <a:r>
              <a:rPr lang="en-GB" sz="1200" b="0" i="0" dirty="0">
                <a:effectLst/>
                <a:cs typeface="Arial" panose="020B0604020202020204" pitchFamily="34" charset="0"/>
              </a:rPr>
              <a:t> will make the multiplier's latency data-dependent, i.e., it'll take fewer cycles to multiply small numbers than large ones.</a:t>
            </a:r>
            <a:endParaRPr lang="en-US" sz="1200" dirty="0">
              <a:cs typeface="Arial" panose="020B0604020202020204" pitchFamily="34" charset="0"/>
            </a:endParaRPr>
          </a:p>
        </p:txBody>
      </p:sp>
      <p:cxnSp>
        <p:nvCxnSpPr>
          <p:cNvPr id="20" name="Straight Arrow Connector 19">
            <a:extLst>
              <a:ext uri="{FF2B5EF4-FFF2-40B4-BE49-F238E27FC236}">
                <a16:creationId xmlns:a16="http://schemas.microsoft.com/office/drawing/2014/main" xmlns="" id="{95760AF9-AFF5-4D6F-9CE5-45ACD397E104}"/>
              </a:ext>
            </a:extLst>
          </p:cNvPr>
          <p:cNvCxnSpPr>
            <a:cxnSpLocks/>
            <a:endCxn id="17" idx="1"/>
          </p:cNvCxnSpPr>
          <p:nvPr/>
        </p:nvCxnSpPr>
        <p:spPr>
          <a:xfrm>
            <a:off x="5527964" y="3592441"/>
            <a:ext cx="1705998" cy="85948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0EA18F90-95CB-4511-AFE8-D20E8AB415ED}"/>
              </a:ext>
            </a:extLst>
          </p:cNvPr>
          <p:cNvSpPr txBox="1"/>
          <p:nvPr/>
        </p:nvSpPr>
        <p:spPr>
          <a:xfrm>
            <a:off x="6249583" y="5423773"/>
            <a:ext cx="3414805" cy="461665"/>
          </a:xfrm>
          <a:prstGeom prst="rect">
            <a:avLst/>
          </a:prstGeom>
          <a:noFill/>
        </p:spPr>
        <p:txBody>
          <a:bodyPr wrap="square" rtlCol="0">
            <a:spAutoFit/>
          </a:bodyPr>
          <a:lstStyle/>
          <a:p>
            <a:r>
              <a:rPr lang="en-GB" sz="1200" b="0" i="0" dirty="0" err="1">
                <a:effectLst/>
              </a:rPr>
              <a:t>divEarlyOut</a:t>
            </a:r>
            <a:r>
              <a:rPr lang="en-GB" sz="1200" b="0" i="0" dirty="0">
                <a:effectLst/>
              </a:rPr>
              <a:t> is analogous to </a:t>
            </a:r>
            <a:r>
              <a:rPr lang="en-GB" sz="1200" b="0" i="0" dirty="0" err="1">
                <a:effectLst/>
              </a:rPr>
              <a:t>mulEarlyOut</a:t>
            </a:r>
            <a:r>
              <a:rPr lang="en-GB" sz="1200" b="0" i="0" dirty="0">
                <a:effectLst/>
              </a:rPr>
              <a:t> (smaller numbers divide more quickly than larger ones).</a:t>
            </a:r>
            <a:endParaRPr lang="en-US" sz="1200" dirty="0"/>
          </a:p>
        </p:txBody>
      </p:sp>
      <p:cxnSp>
        <p:nvCxnSpPr>
          <p:cNvPr id="29" name="Straight Arrow Connector 28">
            <a:extLst>
              <a:ext uri="{FF2B5EF4-FFF2-40B4-BE49-F238E27FC236}">
                <a16:creationId xmlns:a16="http://schemas.microsoft.com/office/drawing/2014/main" xmlns="" id="{D00D204C-D0C5-453E-9133-726EAB451F0A}"/>
              </a:ext>
            </a:extLst>
          </p:cNvPr>
          <p:cNvCxnSpPr/>
          <p:nvPr/>
        </p:nvCxnSpPr>
        <p:spPr>
          <a:xfrm>
            <a:off x="5384800" y="3944094"/>
            <a:ext cx="1571800" cy="147967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58AA1E92-82DE-4990-A5CC-A0F68E17C8DC}"/>
              </a:ext>
            </a:extLst>
          </p:cNvPr>
          <p:cNvSpPr/>
          <p:nvPr/>
        </p:nvSpPr>
        <p:spPr>
          <a:xfrm>
            <a:off x="3660757" y="1550097"/>
            <a:ext cx="4174380" cy="359953"/>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854AD751-F747-413B-9656-C6DE96BA7598}"/>
              </a:ext>
            </a:extLst>
          </p:cNvPr>
          <p:cNvSpPr/>
          <p:nvPr/>
        </p:nvSpPr>
        <p:spPr>
          <a:xfrm>
            <a:off x="8398127" y="1657101"/>
            <a:ext cx="3679696" cy="60349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9EE71567-0F70-4807-BCEA-3B298C15D414}"/>
              </a:ext>
            </a:extLst>
          </p:cNvPr>
          <p:cNvSpPr/>
          <p:nvPr/>
        </p:nvSpPr>
        <p:spPr>
          <a:xfrm>
            <a:off x="7201625" y="3213527"/>
            <a:ext cx="2671949" cy="44630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C206DD56-CCE7-47F7-8C27-9FE3855B8D72}"/>
              </a:ext>
            </a:extLst>
          </p:cNvPr>
          <p:cNvSpPr/>
          <p:nvPr/>
        </p:nvSpPr>
        <p:spPr>
          <a:xfrm>
            <a:off x="7250265" y="3952829"/>
            <a:ext cx="2623310" cy="1029680"/>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286E6BEA-10DE-44F1-B62B-00559F863441}"/>
              </a:ext>
            </a:extLst>
          </p:cNvPr>
          <p:cNvSpPr/>
          <p:nvPr/>
        </p:nvSpPr>
        <p:spPr>
          <a:xfrm>
            <a:off x="6267770" y="5441161"/>
            <a:ext cx="3168059" cy="423876"/>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CA454CE3-0D7B-468F-A917-68D671910C78}"/>
              </a:ext>
            </a:extLst>
          </p:cNvPr>
          <p:cNvSpPr/>
          <p:nvPr/>
        </p:nvSpPr>
        <p:spPr>
          <a:xfrm>
            <a:off x="1804480" y="5423773"/>
            <a:ext cx="3763106" cy="4101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xmlns="" id="{DEF43A8E-D418-423B-96D9-C292F5955CFE}"/>
              </a:ext>
            </a:extLst>
          </p:cNvPr>
          <p:cNvSpPr txBox="1"/>
          <p:nvPr/>
        </p:nvSpPr>
        <p:spPr>
          <a:xfrm>
            <a:off x="187864" y="3924219"/>
            <a:ext cx="1434100" cy="1015663"/>
          </a:xfrm>
          <a:prstGeom prst="rect">
            <a:avLst/>
          </a:prstGeom>
          <a:noFill/>
          <a:ln>
            <a:noFill/>
          </a:ln>
          <a:effectLst>
            <a:glow rad="50800">
              <a:srgbClr val="092864">
                <a:alpha val="60000"/>
              </a:srgbClr>
            </a:glow>
          </a:effectLst>
        </p:spPr>
        <p:txBody>
          <a:bodyPr wrap="square">
            <a:spAutoFit/>
          </a:bodyPr>
          <a:lstStyle/>
          <a:p>
            <a:r>
              <a:rPr lang="en-US" sz="1200" dirty="0"/>
              <a:t>We updated </a:t>
            </a:r>
            <a:r>
              <a:rPr lang="en-US" sz="1200" dirty="0" err="1"/>
              <a:t>fpu</a:t>
            </a:r>
            <a:r>
              <a:rPr lang="en-US" sz="1200" dirty="0"/>
              <a:t> (Floating-Point unit) to None, to disable F and D extensions in our core.</a:t>
            </a:r>
          </a:p>
        </p:txBody>
      </p:sp>
      <p:sp>
        <p:nvSpPr>
          <p:cNvPr id="32" name="Rectangle 31">
            <a:extLst>
              <a:ext uri="{FF2B5EF4-FFF2-40B4-BE49-F238E27FC236}">
                <a16:creationId xmlns:a16="http://schemas.microsoft.com/office/drawing/2014/main" xmlns="" id="{3A6D90DC-2337-41E2-8064-7963468FBC7C}"/>
              </a:ext>
            </a:extLst>
          </p:cNvPr>
          <p:cNvSpPr/>
          <p:nvPr/>
        </p:nvSpPr>
        <p:spPr>
          <a:xfrm>
            <a:off x="233372" y="3956941"/>
            <a:ext cx="1416964" cy="982941"/>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xmlns="" id="{D7D13B45-520A-40A5-82ED-DE79A84B94C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P spid="3" grpId="0" animBg="1"/>
      <p:bldP spid="21" grpId="0" animBg="1"/>
      <p:bldP spid="22" grpId="0" animBg="1"/>
      <p:bldP spid="26" grpId="0" animBg="1"/>
      <p:bldP spid="28" grpId="0" animBg="1"/>
      <p:bldP spid="30" grpId="0" animBg="1"/>
      <p:bldP spid="31" grpId="0"/>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033706-26BC-4E15-AE90-DB4B5BE8049C}"/>
              </a:ext>
            </a:extLst>
          </p:cNvPr>
          <p:cNvSpPr>
            <a:spLocks noGrp="1"/>
          </p:cNvSpPr>
          <p:nvPr>
            <p:ph type="title"/>
          </p:nvPr>
        </p:nvSpPr>
        <p:spPr/>
        <p:txBody>
          <a:bodyPr/>
          <a:lstStyle/>
          <a:p>
            <a:r>
              <a:rPr lang="en-US" dirty="0"/>
              <a:t>Rocket Core Params (Core)</a:t>
            </a:r>
          </a:p>
        </p:txBody>
      </p:sp>
      <p:sp>
        <p:nvSpPr>
          <p:cNvPr id="3" name="Content Placeholder 2">
            <a:extLst>
              <a:ext uri="{FF2B5EF4-FFF2-40B4-BE49-F238E27FC236}">
                <a16:creationId xmlns:a16="http://schemas.microsoft.com/office/drawing/2014/main" xmlns="" id="{F218F822-8C4D-4C93-9DB5-3456CE28B433}"/>
              </a:ext>
            </a:extLst>
          </p:cNvPr>
          <p:cNvSpPr>
            <a:spLocks noGrp="1"/>
          </p:cNvSpPr>
          <p:nvPr>
            <p:ph idx="1"/>
          </p:nvPr>
        </p:nvSpPr>
        <p:spPr/>
        <p:txBody>
          <a:bodyPr>
            <a:normAutofit/>
          </a:bodyPr>
          <a:lstStyle/>
          <a:p>
            <a:r>
              <a:rPr lang="en-US" sz="1800" dirty="0"/>
              <a:t>In the </a:t>
            </a:r>
            <a:r>
              <a:rPr lang="en-US" sz="1800" dirty="0" err="1"/>
              <a:t>RocketCoreParams</a:t>
            </a:r>
            <a:r>
              <a:rPr lang="en-US" sz="1800" dirty="0"/>
              <a:t>, </a:t>
            </a:r>
            <a:r>
              <a:rPr lang="en-US" sz="1800" dirty="0" err="1"/>
              <a:t>useCompressed</a:t>
            </a:r>
            <a:r>
              <a:rPr lang="en-US" sz="1800" dirty="0"/>
              <a:t> is true, means C extension is enabled by default.</a:t>
            </a:r>
          </a:p>
          <a:p>
            <a:endParaRPr lang="en-US" sz="1800" dirty="0"/>
          </a:p>
          <a:p>
            <a:endParaRPr lang="en-US" sz="1800" dirty="0"/>
          </a:p>
          <a:p>
            <a:endParaRPr lang="en-US" sz="1800" dirty="0"/>
          </a:p>
          <a:p>
            <a:r>
              <a:rPr lang="en-US" sz="1800" dirty="0"/>
              <a:t>I extension is the base Extension and is also enabled by default.</a:t>
            </a:r>
          </a:p>
          <a:p>
            <a:endParaRPr lang="en-US" sz="1800" dirty="0"/>
          </a:p>
          <a:p>
            <a:r>
              <a:rPr lang="en-US" sz="1800" dirty="0"/>
              <a:t>Hence, our core is configured to support I, M and C Extensions.</a:t>
            </a:r>
          </a:p>
          <a:p>
            <a:endParaRPr lang="en-US" sz="1800" dirty="0"/>
          </a:p>
          <a:p>
            <a:endParaRPr lang="en-US" sz="1800" dirty="0"/>
          </a:p>
        </p:txBody>
      </p:sp>
      <p:graphicFrame>
        <p:nvGraphicFramePr>
          <p:cNvPr id="4" name="Table 9">
            <a:extLst>
              <a:ext uri="{FF2B5EF4-FFF2-40B4-BE49-F238E27FC236}">
                <a16:creationId xmlns:a16="http://schemas.microsoft.com/office/drawing/2014/main" xmlns="" id="{694D91E4-AAE7-4A53-9948-57BA7B255B1B}"/>
              </a:ext>
            </a:extLst>
          </p:cNvPr>
          <p:cNvGraphicFramePr>
            <a:graphicFrameLocks noGrp="1"/>
          </p:cNvGraphicFramePr>
          <p:nvPr>
            <p:extLst>
              <p:ext uri="{D42A27DB-BD31-4B8C-83A1-F6EECF244321}">
                <p14:modId xmlns:p14="http://schemas.microsoft.com/office/powerpoint/2010/main" val="1412950259"/>
              </p:ext>
            </p:extLst>
          </p:nvPr>
        </p:nvGraphicFramePr>
        <p:xfrm>
          <a:off x="899490" y="2416335"/>
          <a:ext cx="10454310" cy="675110"/>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xmlns="" val="2080173929"/>
                    </a:ext>
                  </a:extLst>
                </a:gridCol>
                <a:gridCol w="2114026">
                  <a:extLst>
                    <a:ext uri="{9D8B030D-6E8A-4147-A177-3AD203B41FA5}">
                      <a16:colId xmlns:a16="http://schemas.microsoft.com/office/drawing/2014/main" xmlns="" val="2932545707"/>
                    </a:ext>
                  </a:extLst>
                </a:gridCol>
                <a:gridCol w="6353957">
                  <a:extLst>
                    <a:ext uri="{9D8B030D-6E8A-4147-A177-3AD203B41FA5}">
                      <a16:colId xmlns:a16="http://schemas.microsoft.com/office/drawing/2014/main" xmlns="" val="1566278805"/>
                    </a:ext>
                  </a:extLst>
                </a:gridCol>
              </a:tblGrid>
              <a:tr h="675110">
                <a:tc>
                  <a:txBody>
                    <a:bodyPr/>
                    <a:lstStyle/>
                    <a:p>
                      <a:r>
                        <a:rPr lang="en-US" dirty="0" err="1"/>
                        <a:t>useCompressed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useCompressed</a:t>
                      </a:r>
                      <a:r>
                        <a:rPr lang="en-US" dirty="0"/>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39923139"/>
                  </a:ext>
                </a:extLst>
              </a:tr>
            </a:tbl>
          </a:graphicData>
        </a:graphic>
      </p:graphicFrame>
      <p:pic>
        <p:nvPicPr>
          <p:cNvPr id="11" name="Picture 10">
            <a:extLst>
              <a:ext uri="{FF2B5EF4-FFF2-40B4-BE49-F238E27FC236}">
                <a16:creationId xmlns:a16="http://schemas.microsoft.com/office/drawing/2014/main" xmlns="" id="{6571A68E-0723-4540-AAF5-32D00AD82EC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362941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xmlns="" id="{88884A3C-69E8-4FB0-8EB7-2C34D0E6D9F8}"/>
              </a:ext>
            </a:extLst>
          </p:cNvPr>
          <p:cNvPicPr>
            <a:picLocks noGrp="1" noChangeAspect="1"/>
          </p:cNvPicPr>
          <p:nvPr>
            <p:ph idx="1"/>
          </p:nvPr>
        </p:nvPicPr>
        <p:blipFill rotWithShape="1">
          <a:blip r:embed="rId2"/>
          <a:srcRect t="4811" b="5944"/>
          <a:stretch/>
        </p:blipFill>
        <p:spPr>
          <a:xfrm>
            <a:off x="106017" y="1507542"/>
            <a:ext cx="7182679" cy="4482441"/>
          </a:xfrm>
        </p:spPr>
      </p:pic>
      <p:sp>
        <p:nvSpPr>
          <p:cNvPr id="2" name="Title 1">
            <a:extLst>
              <a:ext uri="{FF2B5EF4-FFF2-40B4-BE49-F238E27FC236}">
                <a16:creationId xmlns:a16="http://schemas.microsoft.com/office/drawing/2014/main" xmlns="" id="{4ED64CFB-7669-4AFF-896F-722073D76BD3}"/>
              </a:ext>
            </a:extLst>
          </p:cNvPr>
          <p:cNvSpPr>
            <a:spLocks noGrp="1"/>
          </p:cNvSpPr>
          <p:nvPr>
            <p:ph type="title"/>
          </p:nvPr>
        </p:nvSpPr>
        <p:spPr>
          <a:xfrm>
            <a:off x="838200" y="681037"/>
            <a:ext cx="7183582" cy="584901"/>
          </a:xfrm>
        </p:spPr>
        <p:txBody>
          <a:bodyPr/>
          <a:lstStyle/>
          <a:p>
            <a:r>
              <a:rPr lang="en-US" dirty="0"/>
              <a:t>Configuring the </a:t>
            </a:r>
            <a:r>
              <a:rPr lang="en-US" dirty="0" smtClean="0"/>
              <a:t>cache </a:t>
            </a:r>
            <a:r>
              <a:rPr lang="en-US" dirty="0"/>
              <a:t>and </a:t>
            </a:r>
            <a:r>
              <a:rPr lang="en-US" dirty="0" err="1"/>
              <a:t>dcache</a:t>
            </a:r>
            <a:endParaRPr lang="en-US" dirty="0"/>
          </a:p>
        </p:txBody>
      </p:sp>
      <p:sp>
        <p:nvSpPr>
          <p:cNvPr id="6" name="Title 1">
            <a:extLst>
              <a:ext uri="{FF2B5EF4-FFF2-40B4-BE49-F238E27FC236}">
                <a16:creationId xmlns:a16="http://schemas.microsoft.com/office/drawing/2014/main" xmlns="" id="{89C8527B-8BA6-4E91-B215-489C70BE750E}"/>
              </a:ext>
            </a:extLst>
          </p:cNvPr>
          <p:cNvSpPr txBox="1">
            <a:spLocks/>
          </p:cNvSpPr>
          <p:nvPr/>
        </p:nvSpPr>
        <p:spPr>
          <a:xfrm>
            <a:off x="6957391" y="2078620"/>
            <a:ext cx="4870933"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dirty="0" err="1">
                <a:solidFill>
                  <a:srgbClr val="092864"/>
                </a:solidFill>
                <a:latin typeface="Roboto" panose="02000000000000000000"/>
              </a:rPr>
              <a:t>dcache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DCacheParams</a:t>
            </a:r>
            <a:r>
              <a:rPr lang="en-US" sz="2800" dirty="0">
                <a:solidFill>
                  <a:srgbClr val="092864"/>
                </a:solidFill>
                <a:latin typeface="Roboto" panose="02000000000000000000"/>
              </a:rPr>
              <a:t>, which are parameters for configuring Data Cache. Similarly, </a:t>
            </a:r>
            <a:r>
              <a:rPr lang="en-US" sz="2800" dirty="0" err="1">
                <a:solidFill>
                  <a:srgbClr val="092864"/>
                </a:solidFill>
                <a:latin typeface="Roboto" panose="02000000000000000000"/>
              </a:rPr>
              <a:t>icache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ICacheParams</a:t>
            </a:r>
            <a:r>
              <a:rPr lang="en-US" sz="2800" dirty="0">
                <a:solidFill>
                  <a:srgbClr val="092864"/>
                </a:solidFill>
                <a:latin typeface="Roboto" panose="02000000000000000000"/>
              </a:rPr>
              <a:t>, which are parameters for configuring Instruction Cache.</a:t>
            </a:r>
          </a:p>
        </p:txBody>
      </p:sp>
      <p:pic>
        <p:nvPicPr>
          <p:cNvPr id="4" name="Picture 3">
            <a:extLst>
              <a:ext uri="{FF2B5EF4-FFF2-40B4-BE49-F238E27FC236}">
                <a16:creationId xmlns:a16="http://schemas.microsoft.com/office/drawing/2014/main" xmlns="" id="{255CC355-CD0E-4DE5-A6A7-37DB5B659795}"/>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5312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293C394-B202-4CBE-8DC9-C43CB84ECAE5}"/>
              </a:ext>
            </a:extLst>
          </p:cNvPr>
          <p:cNvSpPr>
            <a:spLocks noGrp="1"/>
          </p:cNvSpPr>
          <p:nvPr>
            <p:ph type="title"/>
          </p:nvPr>
        </p:nvSpPr>
        <p:spPr>
          <a:xfrm>
            <a:off x="722660" y="503581"/>
            <a:ext cx="10515600" cy="451672"/>
          </a:xfrm>
        </p:spPr>
        <p:txBody>
          <a:bodyPr>
            <a:normAutofit/>
          </a:bodyPr>
          <a:lstStyle/>
          <a:p>
            <a:r>
              <a:rPr lang="en-US" sz="2400" dirty="0">
                <a:solidFill>
                  <a:srgbClr val="092864"/>
                </a:solidFill>
              </a:rPr>
              <a:t>Data Cache Parameters</a:t>
            </a:r>
          </a:p>
        </p:txBody>
      </p:sp>
      <p:graphicFrame>
        <p:nvGraphicFramePr>
          <p:cNvPr id="5" name="Table 6">
            <a:extLst>
              <a:ext uri="{FF2B5EF4-FFF2-40B4-BE49-F238E27FC236}">
                <a16:creationId xmlns:a16="http://schemas.microsoft.com/office/drawing/2014/main" xmlns="" id="{520CF212-2EA6-49E9-8860-3210C6D5E449}"/>
              </a:ext>
            </a:extLst>
          </p:cNvPr>
          <p:cNvGraphicFramePr>
            <a:graphicFrameLocks noGrp="1"/>
          </p:cNvGraphicFramePr>
          <p:nvPr>
            <p:ph idx="1"/>
            <p:extLst/>
          </p:nvPr>
        </p:nvGraphicFramePr>
        <p:xfrm>
          <a:off x="838200" y="880164"/>
          <a:ext cx="10515597" cy="212344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xmlns="" val="3494040560"/>
                    </a:ext>
                  </a:extLst>
                </a:gridCol>
                <a:gridCol w="2143125">
                  <a:extLst>
                    <a:ext uri="{9D8B030D-6E8A-4147-A177-3AD203B41FA5}">
                      <a16:colId xmlns:a16="http://schemas.microsoft.com/office/drawing/2014/main" xmlns="" val="4042576187"/>
                    </a:ext>
                  </a:extLst>
                </a:gridCol>
                <a:gridCol w="6248397">
                  <a:extLst>
                    <a:ext uri="{9D8B030D-6E8A-4147-A177-3AD203B41FA5}">
                      <a16:colId xmlns:a16="http://schemas.microsoft.com/office/drawing/2014/main" xmlns=""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6934789"/>
                  </a:ext>
                </a:extLst>
              </a:tr>
              <a:tr h="370840">
                <a:tc>
                  <a:txBody>
                    <a:bodyPr/>
                    <a:lstStyle/>
                    <a:p>
                      <a:r>
                        <a:rPr lang="en-US" dirty="0" err="1"/>
                        <a:t>nMSHRs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0 MSHRs (Miss Status Handling Registers) in Instruction 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75656723"/>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16 Ways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Sets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37497667"/>
                  </a:ext>
                </a:extLst>
              </a:tr>
            </a:tbl>
          </a:graphicData>
        </a:graphic>
      </p:graphicFrame>
      <p:sp>
        <p:nvSpPr>
          <p:cNvPr id="6" name="Title 1">
            <a:extLst>
              <a:ext uri="{FF2B5EF4-FFF2-40B4-BE49-F238E27FC236}">
                <a16:creationId xmlns:a16="http://schemas.microsoft.com/office/drawing/2014/main" xmlns="" id="{13E0168F-A207-4CCF-A106-EC88F7B43F69}"/>
              </a:ext>
            </a:extLst>
          </p:cNvPr>
          <p:cNvSpPr txBox="1">
            <a:spLocks/>
          </p:cNvSpPr>
          <p:nvPr/>
        </p:nvSpPr>
        <p:spPr>
          <a:xfrm>
            <a:off x="730119" y="3593873"/>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xmlns="" id="{10621ACC-D951-4EA5-BB2A-D3530973A6A5}"/>
              </a:ext>
            </a:extLst>
          </p:cNvPr>
          <p:cNvGraphicFramePr>
            <a:graphicFrameLocks/>
          </p:cNvGraphicFramePr>
          <p:nvPr>
            <p:extLst/>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xmlns="" val="3494040560"/>
                    </a:ext>
                  </a:extLst>
                </a:gridCol>
                <a:gridCol w="2143125">
                  <a:extLst>
                    <a:ext uri="{9D8B030D-6E8A-4147-A177-3AD203B41FA5}">
                      <a16:colId xmlns:a16="http://schemas.microsoft.com/office/drawing/2014/main" xmlns="" val="4042576187"/>
                    </a:ext>
                  </a:extLst>
                </a:gridCol>
                <a:gridCol w="6248397">
                  <a:extLst>
                    <a:ext uri="{9D8B030D-6E8A-4147-A177-3AD203B41FA5}">
                      <a16:colId xmlns:a16="http://schemas.microsoft.com/office/drawing/2014/main" xmlns=""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6934789"/>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4 Ways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256 Sets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37497667"/>
                  </a:ext>
                </a:extLst>
              </a:tr>
            </a:tbl>
          </a:graphicData>
        </a:graphic>
      </p:graphicFrame>
      <p:sp>
        <p:nvSpPr>
          <p:cNvPr id="8" name="Title 1">
            <a:extLst>
              <a:ext uri="{FF2B5EF4-FFF2-40B4-BE49-F238E27FC236}">
                <a16:creationId xmlns:a16="http://schemas.microsoft.com/office/drawing/2014/main" xmlns="" id="{96A84969-4D25-4C8E-A592-C6FBC45390A4}"/>
              </a:ext>
            </a:extLst>
          </p:cNvPr>
          <p:cNvSpPr txBox="1">
            <a:spLocks/>
          </p:cNvSpPr>
          <p:nvPr/>
        </p:nvSpPr>
        <p:spPr>
          <a:xfrm>
            <a:off x="815424" y="3018246"/>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DCache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(16 x 64 x 64 == 64KB)</a:t>
            </a:r>
          </a:p>
        </p:txBody>
      </p:sp>
      <p:sp>
        <p:nvSpPr>
          <p:cNvPr id="9" name="Title 1">
            <a:extLst>
              <a:ext uri="{FF2B5EF4-FFF2-40B4-BE49-F238E27FC236}">
                <a16:creationId xmlns:a16="http://schemas.microsoft.com/office/drawing/2014/main" xmlns="" id="{576D87EA-6BDA-4B7C-9841-4C318B82878E}"/>
              </a:ext>
            </a:extLst>
          </p:cNvPr>
          <p:cNvSpPr txBox="1">
            <a:spLocks/>
          </p:cNvSpPr>
          <p:nvPr/>
        </p:nvSpPr>
        <p:spPr>
          <a:xfrm>
            <a:off x="828676" y="5479387"/>
            <a:ext cx="10515600" cy="449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ICache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(4 x 256 x 64 == 64KB)</a:t>
            </a:r>
          </a:p>
        </p:txBody>
      </p:sp>
      <p:pic>
        <p:nvPicPr>
          <p:cNvPr id="3" name="Picture 2">
            <a:extLst>
              <a:ext uri="{FF2B5EF4-FFF2-40B4-BE49-F238E27FC236}">
                <a16:creationId xmlns:a16="http://schemas.microsoft.com/office/drawing/2014/main" xmlns="" id="{CE7DF0B9-5F72-48BD-8204-3C3BFB022B80}"/>
              </a:ext>
            </a:extLst>
          </p:cNvPr>
          <p:cNvPicPr>
            <a:picLocks noChangeAspect="1"/>
          </p:cNvPicPr>
          <p:nvPr/>
        </p:nvPicPr>
        <p:blipFill>
          <a:blip r:embed="rId2"/>
          <a:srcRect/>
          <a:stretch/>
        </p:blipFill>
        <p:spPr>
          <a:xfrm>
            <a:off x="10496145" y="5691325"/>
            <a:ext cx="1919016" cy="688877"/>
          </a:xfrm>
          <a:prstGeom prst="rect">
            <a:avLst/>
          </a:prstGeom>
        </p:spPr>
      </p:pic>
    </p:spTree>
    <p:extLst>
      <p:ext uri="{BB962C8B-B14F-4D97-AF65-F5344CB8AC3E}">
        <p14:creationId xmlns:p14="http://schemas.microsoft.com/office/powerpoint/2010/main" val="175812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260D83-18EE-440F-8701-B65CE456650E}"/>
              </a:ext>
            </a:extLst>
          </p:cNvPr>
          <p:cNvSpPr>
            <a:spLocks noGrp="1"/>
          </p:cNvSpPr>
          <p:nvPr>
            <p:ph type="title"/>
          </p:nvPr>
        </p:nvSpPr>
        <p:spPr>
          <a:xfrm>
            <a:off x="7464614" y="2975884"/>
            <a:ext cx="4087306" cy="906232"/>
          </a:xfrm>
        </p:spPr>
        <p:txBody>
          <a:bodyPr vert="horz" lIns="91440" tIns="45720" rIns="91440" bIns="45720" rtlCol="0" anchor="b">
            <a:normAutofit/>
          </a:bodyPr>
          <a:lstStyle/>
          <a:p>
            <a:r>
              <a:rPr lang="en-US" sz="5400" dirty="0">
                <a:solidFill>
                  <a:srgbClr val="092864"/>
                </a:solidFill>
                <a:latin typeface="+mj-lt"/>
                <a:ea typeface="+mj-ea"/>
                <a:cs typeface="+mj-cs"/>
              </a:rPr>
              <a:t>Blocks of Core</a:t>
            </a:r>
          </a:p>
        </p:txBody>
      </p:sp>
      <p:sp>
        <p:nvSpPr>
          <p:cNvPr id="10" name="Freeform: Shape 9">
            <a:extLst>
              <a:ext uri="{FF2B5EF4-FFF2-40B4-BE49-F238E27FC236}">
                <a16:creationId xmlns:a16="http://schemas.microsoft.com/office/drawing/2014/main" xmlns="" id="{E49CC64F-7275-4E33-961B-0C5CDC4398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xmlns="" id="{7062DED7-1303-4D89-AAA8-407759D90F52}"/>
              </a:ext>
            </a:extLst>
          </p:cNvPr>
          <p:cNvPicPr>
            <a:picLocks noGrp="1" noChangeAspect="1"/>
          </p:cNvPicPr>
          <p:nvPr>
            <p:ph idx="1"/>
          </p:nvPr>
        </p:nvPicPr>
        <p:blipFill rotWithShape="1">
          <a:blip r:embed="rId2"/>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xmlns="" id="{924A785E-7174-410C-9683-F5C4982EB324}"/>
              </a:ext>
            </a:extLst>
          </p:cNvPr>
          <p:cNvSpPr txBox="1">
            <a:spLocks/>
          </p:cNvSpPr>
          <p:nvPr/>
        </p:nvSpPr>
        <p:spPr>
          <a:xfrm>
            <a:off x="7464614" y="426885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092864"/>
                </a:solidFill>
                <a:latin typeface="Roboto" panose="02000000000000000000"/>
              </a:rPr>
              <a:t>Aghaz Core contains, I, M and C extensions, with 32-bit compatibility.</a:t>
            </a:r>
          </a:p>
        </p:txBody>
      </p:sp>
      <p:cxnSp>
        <p:nvCxnSpPr>
          <p:cNvPr id="8" name="Straight Connector 7">
            <a:extLst>
              <a:ext uri="{FF2B5EF4-FFF2-40B4-BE49-F238E27FC236}">
                <a16:creationId xmlns:a16="http://schemas.microsoft.com/office/drawing/2014/main" xmlns="" id="{B76F96A0-3730-4C72-9B97-ECC9CC4E22CF}"/>
              </a:ext>
            </a:extLst>
          </p:cNvPr>
          <p:cNvCxnSpPr/>
          <p:nvPr/>
        </p:nvCxnSpPr>
        <p:spPr>
          <a:xfrm>
            <a:off x="7464614" y="4015409"/>
            <a:ext cx="3905751"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13DA2744-5365-4C2C-8EC6-0F6CAA0B423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Content Placeholder 4" descr="Table&#10;&#10;Description automatically generated">
            <a:extLst>
              <a:ext uri="{FF2B5EF4-FFF2-40B4-BE49-F238E27FC236}">
                <a16:creationId xmlns:a16="http://schemas.microsoft.com/office/drawing/2014/main" xmlns="" id="{5960B12F-B21F-4A43-8555-20E0F36789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136" t="26409" r="-20533" b="7954"/>
          <a:stretch/>
        </p:blipFill>
        <p:spPr>
          <a:xfrm>
            <a:off x="469337" y="574535"/>
            <a:ext cx="5931463" cy="5510676"/>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Title 1">
            <a:extLst>
              <a:ext uri="{FF2B5EF4-FFF2-40B4-BE49-F238E27FC236}">
                <a16:creationId xmlns:a16="http://schemas.microsoft.com/office/drawing/2014/main" xmlns=""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fontScale="90000"/>
          </a:bodyPr>
          <a:lstStyle/>
          <a:p>
            <a:r>
              <a:rPr lang="en-US" sz="5000" dirty="0">
                <a:solidFill>
                  <a:srgbClr val="092864"/>
                </a:solidFill>
                <a:latin typeface="+mj-lt"/>
                <a:ea typeface="+mj-ea"/>
                <a:cs typeface="+mj-cs"/>
              </a:rPr>
              <a:t>How did we know, which parameter is doing what?</a:t>
            </a:r>
          </a:p>
        </p:txBody>
      </p:sp>
      <p:sp>
        <p:nvSpPr>
          <p:cNvPr id="7" name="Title 1">
            <a:extLst>
              <a:ext uri="{FF2B5EF4-FFF2-40B4-BE49-F238E27FC236}">
                <a16:creationId xmlns:a16="http://schemas.microsoft.com/office/drawing/2014/main" xmlns="" id="{2222BD08-FFE4-4DB0-9DF1-7AEDC1BA7CB4}"/>
              </a:ext>
            </a:extLst>
          </p:cNvPr>
          <p:cNvSpPr txBox="1">
            <a:spLocks/>
          </p:cNvSpPr>
          <p:nvPr/>
        </p:nvSpPr>
        <p:spPr>
          <a:xfrm>
            <a:off x="6679095" y="3817360"/>
            <a:ext cx="4837043" cy="1403997"/>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800" dirty="0">
                <a:solidFill>
                  <a:srgbClr val="092864"/>
                </a:solidFill>
              </a:rPr>
              <a:t>The Parameters, their description and the modules which is controlled by that parameter is mentioned in the MAS Document in this way.</a:t>
            </a:r>
            <a:br>
              <a:rPr lang="en-US" sz="1800" dirty="0">
                <a:solidFill>
                  <a:srgbClr val="092864"/>
                </a:solidFill>
              </a:rPr>
            </a:br>
            <a:endParaRPr lang="en-US" sz="1800" dirty="0">
              <a:solidFill>
                <a:srgbClr val="092864"/>
              </a:solidFill>
            </a:endParaRPr>
          </a:p>
        </p:txBody>
      </p:sp>
      <p:cxnSp>
        <p:nvCxnSpPr>
          <p:cNvPr id="6" name="Straight Connector 5">
            <a:extLst>
              <a:ext uri="{FF2B5EF4-FFF2-40B4-BE49-F238E27FC236}">
                <a16:creationId xmlns:a16="http://schemas.microsoft.com/office/drawing/2014/main" xmlns=""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0FD318D3-6449-472A-AD95-0F64283A141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A98F33-9126-4A70-96CC-38C2400A4A08}"/>
              </a:ext>
            </a:extLst>
          </p:cNvPr>
          <p:cNvSpPr>
            <a:spLocks noGrp="1"/>
          </p:cNvSpPr>
          <p:nvPr>
            <p:ph type="title"/>
          </p:nvPr>
        </p:nvSpPr>
        <p:spPr>
          <a:xfrm>
            <a:off x="7742910" y="2416750"/>
            <a:ext cx="4087306" cy="1012250"/>
          </a:xfrm>
        </p:spPr>
        <p:txBody>
          <a:bodyPr vert="horz" lIns="91440" tIns="45720" rIns="91440" bIns="45720" rtlCol="0" anchor="b">
            <a:normAutofit/>
          </a:bodyPr>
          <a:lstStyle/>
          <a:p>
            <a:r>
              <a:rPr lang="en-US" sz="5400" dirty="0">
                <a:solidFill>
                  <a:srgbClr val="092864"/>
                </a:solidFill>
                <a:latin typeface="+mj-lt"/>
                <a:ea typeface="+mj-ea"/>
                <a:cs typeface="+mj-cs"/>
              </a:rPr>
              <a:t>Blocks of Tile</a:t>
            </a:r>
          </a:p>
        </p:txBody>
      </p:sp>
      <p:sp>
        <p:nvSpPr>
          <p:cNvPr id="10" name="Freeform: Shape 9">
            <a:extLst>
              <a:ext uri="{FF2B5EF4-FFF2-40B4-BE49-F238E27FC236}">
                <a16:creationId xmlns:a16="http://schemas.microsoft.com/office/drawing/2014/main" xmlns="" id="{E49CC64F-7275-4E33-961B-0C5CDC4398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xmlns="" id="{D90B4DA2-12C2-422A-9619-FE41C39E827C}"/>
              </a:ext>
            </a:extLst>
          </p:cNvPr>
          <p:cNvPicPr>
            <a:picLocks noGrp="1" noChangeAspect="1"/>
          </p:cNvPicPr>
          <p:nvPr>
            <p:ph idx="1"/>
          </p:nvPr>
        </p:nvPicPr>
        <p:blipFill rotWithShape="1">
          <a:blip r:embed="rId2"/>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xmlns="" id="{6E196E24-28FC-44B1-AAAB-7650BB6B6F39}"/>
              </a:ext>
            </a:extLst>
          </p:cNvPr>
          <p:cNvSpPr txBox="1">
            <a:spLocks/>
          </p:cNvSpPr>
          <p:nvPr/>
        </p:nvSpPr>
        <p:spPr>
          <a:xfrm>
            <a:off x="7742910" y="398834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92864"/>
                </a:solidFill>
                <a:latin typeface="Roboto" panose="02000000000000000000"/>
              </a:rPr>
              <a:t>Rocket-Tile of Aghaz SoC contains Aghaz Core, Branch Target Buffer, Page Table Walker, L1 </a:t>
            </a:r>
            <a:r>
              <a:rPr lang="en-US" sz="1600" dirty="0" err="1">
                <a:solidFill>
                  <a:srgbClr val="092864"/>
                </a:solidFill>
                <a:latin typeface="Roboto" panose="02000000000000000000"/>
              </a:rPr>
              <a:t>Icache</a:t>
            </a:r>
            <a:r>
              <a:rPr lang="en-US" sz="1600" dirty="0">
                <a:solidFill>
                  <a:srgbClr val="092864"/>
                </a:solidFill>
                <a:latin typeface="Roboto" panose="02000000000000000000"/>
              </a:rPr>
              <a:t> &amp; </a:t>
            </a:r>
            <a:r>
              <a:rPr lang="en-US" sz="1600" dirty="0" err="1">
                <a:solidFill>
                  <a:srgbClr val="092864"/>
                </a:solidFill>
                <a:latin typeface="Roboto" panose="02000000000000000000"/>
              </a:rPr>
              <a:t>DCache</a:t>
            </a:r>
            <a:r>
              <a:rPr lang="en-US" sz="1600" dirty="0">
                <a:solidFill>
                  <a:srgbClr val="092864"/>
                </a:solidFill>
                <a:latin typeface="Roboto" panose="02000000000000000000"/>
              </a:rPr>
              <a:t> of 64-KB, and </a:t>
            </a:r>
            <a:r>
              <a:rPr lang="en-US" sz="1600" dirty="0" err="1">
                <a:solidFill>
                  <a:srgbClr val="092864"/>
                </a:solidFill>
                <a:latin typeface="Roboto" panose="02000000000000000000"/>
              </a:rPr>
              <a:t>Sratchpad</a:t>
            </a:r>
            <a:endParaRPr lang="en-US" sz="1600" dirty="0">
              <a:solidFill>
                <a:srgbClr val="092864"/>
              </a:solidFill>
              <a:latin typeface="Roboto" panose="02000000000000000000"/>
            </a:endParaRPr>
          </a:p>
        </p:txBody>
      </p:sp>
      <p:cxnSp>
        <p:nvCxnSpPr>
          <p:cNvPr id="8" name="Straight Connector 7">
            <a:extLst>
              <a:ext uri="{FF2B5EF4-FFF2-40B4-BE49-F238E27FC236}">
                <a16:creationId xmlns:a16="http://schemas.microsoft.com/office/drawing/2014/main" xmlns="" id="{7B21322B-EDEB-4357-8FD0-340F8FB8A61F}"/>
              </a:ext>
            </a:extLst>
          </p:cNvPr>
          <p:cNvCxnSpPr>
            <a:cxnSpLocks/>
          </p:cNvCxnSpPr>
          <p:nvPr/>
        </p:nvCxnSpPr>
        <p:spPr>
          <a:xfrm>
            <a:off x="7832035" y="3697357"/>
            <a:ext cx="357808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83B529B7-FB5E-4D27-BC65-FE1D80871E7F}"/>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xmlns="" id="{FE4F6F6C-DC3B-4483-B1B2-DA8DDF187403}"/>
              </a:ext>
            </a:extLst>
          </p:cNvPr>
          <p:cNvPicPr>
            <a:picLocks noGrp="1" noChangeAspect="1"/>
          </p:cNvPicPr>
          <p:nvPr>
            <p:ph idx="1"/>
          </p:nvPr>
        </p:nvPicPr>
        <p:blipFill>
          <a:blip r:embed="rId2"/>
          <a:stretch>
            <a:fillRect/>
          </a:stretch>
        </p:blipFill>
        <p:spPr>
          <a:xfrm>
            <a:off x="467140" y="1265938"/>
            <a:ext cx="10515600" cy="1797361"/>
          </a:xfrm>
        </p:spPr>
      </p:pic>
      <p:sp>
        <p:nvSpPr>
          <p:cNvPr id="2" name="Title 1">
            <a:extLst>
              <a:ext uri="{FF2B5EF4-FFF2-40B4-BE49-F238E27FC236}">
                <a16:creationId xmlns:a16="http://schemas.microsoft.com/office/drawing/2014/main" xmlns="" id="{11E4F559-B5AF-445B-B9A4-95666544DF31}"/>
              </a:ext>
            </a:extLst>
          </p:cNvPr>
          <p:cNvSpPr>
            <a:spLocks noGrp="1"/>
          </p:cNvSpPr>
          <p:nvPr>
            <p:ph type="title"/>
          </p:nvPr>
        </p:nvSpPr>
        <p:spPr/>
        <p:txBody>
          <a:bodyPr/>
          <a:lstStyle/>
          <a:p>
            <a:r>
              <a:rPr lang="en-US" dirty="0"/>
              <a:t>Adding </a:t>
            </a:r>
            <a:r>
              <a:rPr lang="en-US" dirty="0" err="1" smtClean="0"/>
              <a:t>Aghaz</a:t>
            </a:r>
            <a:r>
              <a:rPr lang="en-US" dirty="0" smtClean="0"/>
              <a:t> Core </a:t>
            </a:r>
            <a:r>
              <a:rPr lang="en-US" dirty="0"/>
              <a:t>to Default Configuration</a:t>
            </a:r>
          </a:p>
        </p:txBody>
      </p:sp>
      <p:sp>
        <p:nvSpPr>
          <p:cNvPr id="9" name="Title 1">
            <a:extLst>
              <a:ext uri="{FF2B5EF4-FFF2-40B4-BE49-F238E27FC236}">
                <a16:creationId xmlns:a16="http://schemas.microsoft.com/office/drawing/2014/main" xmlns="" id="{AF20E0B3-C899-4BF0-9FD5-2E88C8331507}"/>
              </a:ext>
            </a:extLst>
          </p:cNvPr>
          <p:cNvSpPr txBox="1">
            <a:spLocks/>
          </p:cNvSpPr>
          <p:nvPr/>
        </p:nvSpPr>
        <p:spPr>
          <a:xfrm>
            <a:off x="838200" y="3054309"/>
            <a:ext cx="10515600" cy="263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US" sz="2000" dirty="0">
                <a:latin typeface="Roboto" panose="02000000000000000000"/>
              </a:rPr>
              <a:t>In </a:t>
            </a:r>
            <a:r>
              <a:rPr lang="en-US" sz="2000" dirty="0" err="1">
                <a:latin typeface="Roboto" panose="02000000000000000000"/>
              </a:rPr>
              <a:t>oldDefaultConfig</a:t>
            </a:r>
            <a:r>
              <a:rPr lang="en-US" sz="2000" dirty="0">
                <a:latin typeface="Roboto" panose="02000000000000000000"/>
              </a:rPr>
              <a:t>, </a:t>
            </a:r>
            <a:r>
              <a:rPr lang="en-US" sz="2000" dirty="0" err="1">
                <a:latin typeface="Roboto" panose="02000000000000000000"/>
              </a:rPr>
              <a:t>AghazCore</a:t>
            </a:r>
            <a:r>
              <a:rPr lang="en-US" sz="2000" dirty="0">
                <a:latin typeface="Roboto" panose="02000000000000000000"/>
              </a:rPr>
              <a:t> is added with a bus topology (</a:t>
            </a:r>
            <a:r>
              <a:rPr lang="en-US" sz="2000" dirty="0" err="1">
                <a:latin typeface="Roboto" panose="02000000000000000000"/>
              </a:rPr>
              <a:t>WithCoherentBusTopology</a:t>
            </a:r>
            <a:r>
              <a:rPr lang="en-US" sz="2000" dirty="0">
                <a:latin typeface="Roboto" panose="02000000000000000000"/>
              </a:rPr>
              <a:t>) and Base Configuration (</a:t>
            </a:r>
            <a:r>
              <a:rPr lang="en-US" sz="2000" dirty="0" err="1">
                <a:latin typeface="Roboto" panose="02000000000000000000"/>
              </a:rPr>
              <a:t>BaseConfig</a:t>
            </a:r>
            <a:r>
              <a:rPr lang="en-US" sz="2000" dirty="0">
                <a:latin typeface="Roboto" panose="02000000000000000000"/>
              </a:rPr>
              <a:t>)</a:t>
            </a:r>
          </a:p>
          <a:p>
            <a:pPr>
              <a:lnSpc>
                <a:spcPct val="120000"/>
              </a:lnSpc>
              <a:buClr>
                <a:srgbClr val="092864"/>
              </a:buClr>
            </a:pPr>
            <a:endParaRPr lang="en-US" sz="2000" dirty="0">
              <a:latin typeface="Roboto" panose="02000000000000000000"/>
            </a:endParaRPr>
          </a:p>
          <a:p>
            <a:pPr marL="514350" indent="-514350">
              <a:lnSpc>
                <a:spcPct val="120000"/>
              </a:lnSpc>
              <a:buClr>
                <a:srgbClr val="092864"/>
              </a:buClr>
              <a:buFont typeface="Arial" panose="020B0604020202020204" pitchFamily="34" charset="0"/>
              <a:buChar char="•"/>
            </a:pPr>
            <a:endParaRPr lang="en-US" sz="2000" dirty="0">
              <a:latin typeface="Roboto" panose="02000000000000000000"/>
            </a:endParaRPr>
          </a:p>
        </p:txBody>
      </p:sp>
      <p:pic>
        <p:nvPicPr>
          <p:cNvPr id="4" name="Picture 3">
            <a:extLst>
              <a:ext uri="{FF2B5EF4-FFF2-40B4-BE49-F238E27FC236}">
                <a16:creationId xmlns:a16="http://schemas.microsoft.com/office/drawing/2014/main" xmlns="" id="{3E1BD976-E6CB-4374-9726-5D4548FEA7FC}"/>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DEEF71-B1DB-4605-9843-3A6A7B93C85C}"/>
              </a:ext>
            </a:extLst>
          </p:cNvPr>
          <p:cNvSpPr>
            <a:spLocks noGrp="1"/>
          </p:cNvSpPr>
          <p:nvPr>
            <p:ph type="title"/>
          </p:nvPr>
        </p:nvSpPr>
        <p:spPr/>
        <p:txBody>
          <a:bodyPr/>
          <a:lstStyle/>
          <a:p>
            <a:r>
              <a:rPr lang="en-US"/>
              <a:t>To be covered</a:t>
            </a:r>
            <a:endParaRPr lang="en-US" dirty="0"/>
          </a:p>
        </p:txBody>
      </p:sp>
      <p:sp>
        <p:nvSpPr>
          <p:cNvPr id="3" name="Content Placeholder 2">
            <a:extLst>
              <a:ext uri="{FF2B5EF4-FFF2-40B4-BE49-F238E27FC236}">
                <a16:creationId xmlns:a16="http://schemas.microsoft.com/office/drawing/2014/main" xmlns="" id="{446775FD-FA10-448C-9E28-EB3E3C05B322}"/>
              </a:ext>
            </a:extLst>
          </p:cNvPr>
          <p:cNvSpPr>
            <a:spLocks noGrp="1"/>
          </p:cNvSpPr>
          <p:nvPr>
            <p:ph idx="1"/>
          </p:nvPr>
        </p:nvSpPr>
        <p:spPr>
          <a:xfrm>
            <a:off x="838200" y="1467816"/>
            <a:ext cx="10515600" cy="4351338"/>
          </a:xfrm>
        </p:spPr>
        <p:txBody>
          <a:bodyPr>
            <a:normAutofit fontScale="92500" lnSpcReduction="10000"/>
          </a:bodyPr>
          <a:lstStyle/>
          <a:p>
            <a:r>
              <a:rPr lang="en-US" sz="1800" dirty="0"/>
              <a:t>Goals</a:t>
            </a:r>
          </a:p>
          <a:p>
            <a:pPr lvl="1"/>
            <a:r>
              <a:rPr lang="en-US" sz="1800" dirty="0"/>
              <a:t>To decrease complexity of Rocket-Chip</a:t>
            </a:r>
          </a:p>
          <a:p>
            <a:pPr lvl="1"/>
            <a:r>
              <a:rPr lang="en-US" sz="1800" dirty="0"/>
              <a:t>Extend to add Vector extension.</a:t>
            </a:r>
          </a:p>
          <a:p>
            <a:r>
              <a:rPr lang="en-US" sz="1800" dirty="0"/>
              <a:t>Complexity of Task </a:t>
            </a:r>
          </a:p>
          <a:p>
            <a:pPr lvl="1"/>
            <a:r>
              <a:rPr lang="en-US" sz="1800" dirty="0"/>
              <a:t>Number of Modules, functions, Number of lines, objects </a:t>
            </a:r>
            <a:r>
              <a:rPr lang="en-US" sz="1800" dirty="0" err="1"/>
              <a:t>etc</a:t>
            </a:r>
            <a:endParaRPr lang="en-US" sz="1800" dirty="0"/>
          </a:p>
          <a:p>
            <a:pPr lvl="1"/>
            <a:r>
              <a:rPr lang="en-US" sz="1800" dirty="0"/>
              <a:t>Scala Vs Chisel</a:t>
            </a:r>
          </a:p>
          <a:p>
            <a:r>
              <a:rPr lang="en-US" sz="1800" dirty="0"/>
              <a:t>Software Methodology</a:t>
            </a:r>
          </a:p>
          <a:p>
            <a:pPr lvl="1"/>
            <a:r>
              <a:rPr lang="en-US" sz="1800" dirty="0"/>
              <a:t>UML – Class diagrams</a:t>
            </a:r>
          </a:p>
          <a:p>
            <a:pPr lvl="1"/>
            <a:r>
              <a:rPr lang="en-US" sz="1800" dirty="0"/>
              <a:t>Class diagrams to State diagrams</a:t>
            </a:r>
          </a:p>
          <a:p>
            <a:pPr lvl="1"/>
            <a:r>
              <a:rPr lang="en-US" sz="1800" dirty="0"/>
              <a:t>Software spec to Micro-architecture spec</a:t>
            </a:r>
          </a:p>
          <a:p>
            <a:r>
              <a:rPr lang="en-US" sz="1800" dirty="0"/>
              <a:t>Block </a:t>
            </a:r>
          </a:p>
          <a:p>
            <a:pPr lvl="1"/>
            <a:r>
              <a:rPr lang="en-US" sz="1800" dirty="0"/>
              <a:t>Shows how the methodology was employed</a:t>
            </a:r>
          </a:p>
          <a:p>
            <a:r>
              <a:rPr lang="en-US" sz="1800" dirty="0"/>
              <a:t>Future Research </a:t>
            </a:r>
          </a:p>
          <a:p>
            <a:pPr lvl="1"/>
            <a:r>
              <a:rPr lang="en-US" sz="1800" dirty="0"/>
              <a:t>Parameterize-able Micro-Architecture</a:t>
            </a:r>
          </a:p>
          <a:p>
            <a:pPr lvl="1"/>
            <a:r>
              <a:rPr lang="en-US" sz="1800" dirty="0"/>
              <a:t>Parameterize-able I/O interface </a:t>
            </a:r>
          </a:p>
        </p:txBody>
      </p:sp>
      <p:pic>
        <p:nvPicPr>
          <p:cNvPr id="8" name="Picture 7">
            <a:extLst>
              <a:ext uri="{FF2B5EF4-FFF2-40B4-BE49-F238E27FC236}">
                <a16:creationId xmlns:a16="http://schemas.microsoft.com/office/drawing/2014/main" xmlns="" id="{68995489-6EA9-4293-8AB5-0248B2C3552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xmlns="" id="{3F696725-D61E-4ECF-BB76-093D21918287}"/>
              </a:ext>
            </a:extLst>
          </p:cNvPr>
          <p:cNvPicPr>
            <a:picLocks noGrp="1" noChangeAspect="1"/>
          </p:cNvPicPr>
          <p:nvPr>
            <p:ph idx="1"/>
          </p:nvPr>
        </p:nvPicPr>
        <p:blipFill rotWithShape="1">
          <a:blip r:embed="rId2"/>
          <a:srcRect l="3875" t="18992" r="5292" b="19053"/>
          <a:stretch/>
        </p:blipFill>
        <p:spPr>
          <a:xfrm>
            <a:off x="718931" y="4386471"/>
            <a:ext cx="9551504" cy="1497496"/>
          </a:xfrm>
        </p:spPr>
      </p:pic>
      <p:sp>
        <p:nvSpPr>
          <p:cNvPr id="2" name="Title 1">
            <a:extLst>
              <a:ext uri="{FF2B5EF4-FFF2-40B4-BE49-F238E27FC236}">
                <a16:creationId xmlns:a16="http://schemas.microsoft.com/office/drawing/2014/main" xmlns="" id="{2DD9E327-246C-42FE-B2E3-9B53D274F81A}"/>
              </a:ext>
            </a:extLst>
          </p:cNvPr>
          <p:cNvSpPr>
            <a:spLocks noGrp="1"/>
          </p:cNvSpPr>
          <p:nvPr>
            <p:ph type="title"/>
          </p:nvPr>
        </p:nvSpPr>
        <p:spPr/>
        <p:txBody>
          <a:bodyPr/>
          <a:lstStyle/>
          <a:p>
            <a:r>
              <a:rPr lang="en-US" dirty="0"/>
              <a:t>Configuring 32-bit Configuration</a:t>
            </a:r>
          </a:p>
        </p:txBody>
      </p:sp>
      <p:sp>
        <p:nvSpPr>
          <p:cNvPr id="7" name="Title 1">
            <a:extLst>
              <a:ext uri="{FF2B5EF4-FFF2-40B4-BE49-F238E27FC236}">
                <a16:creationId xmlns:a16="http://schemas.microsoft.com/office/drawing/2014/main" xmlns=""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92864"/>
                </a:solidFill>
                <a:latin typeface="Roboto" panose="02000000000000000000"/>
              </a:rPr>
              <a:t>Configuring </a:t>
            </a:r>
            <a:r>
              <a:rPr lang="en-US" sz="3200" b="1" dirty="0" err="1">
                <a:solidFill>
                  <a:srgbClr val="092864"/>
                </a:solidFill>
                <a:latin typeface="Roboto" panose="02000000000000000000"/>
              </a:rPr>
              <a:t>AghazCore</a:t>
            </a:r>
            <a:r>
              <a:rPr lang="en-US" sz="3200" b="1" dirty="0">
                <a:solidFill>
                  <a:srgbClr val="092864"/>
                </a:solidFill>
                <a:latin typeface="Roboto" panose="02000000000000000000"/>
              </a:rPr>
              <a:t> to 32-bit Configuration</a:t>
            </a:r>
          </a:p>
        </p:txBody>
      </p:sp>
      <p:pic>
        <p:nvPicPr>
          <p:cNvPr id="9" name="Picture 8" descr="A picture containing graphical user interface, text, application&#10;&#10;Description automatically generated">
            <a:extLst>
              <a:ext uri="{FF2B5EF4-FFF2-40B4-BE49-F238E27FC236}">
                <a16:creationId xmlns:a16="http://schemas.microsoft.com/office/drawing/2014/main" xmlns="" id="{5B2DC372-5064-492A-9AB6-94D557A4E616}"/>
              </a:ext>
            </a:extLst>
          </p:cNvPr>
          <p:cNvPicPr>
            <a:picLocks noChangeAspect="1"/>
          </p:cNvPicPr>
          <p:nvPr/>
        </p:nvPicPr>
        <p:blipFill rotWithShape="1">
          <a:blip r:embed="rId3"/>
          <a:srcRect l="5898" t="11205" r="5896" b="12863"/>
          <a:stretch/>
        </p:blipFill>
        <p:spPr>
          <a:xfrm>
            <a:off x="1686340" y="1184698"/>
            <a:ext cx="5907156" cy="2325543"/>
          </a:xfrm>
          <a:prstGeom prst="rect">
            <a:avLst/>
          </a:prstGeom>
        </p:spPr>
      </p:pic>
      <p:pic>
        <p:nvPicPr>
          <p:cNvPr id="4" name="Picture 3">
            <a:extLst>
              <a:ext uri="{FF2B5EF4-FFF2-40B4-BE49-F238E27FC236}">
                <a16:creationId xmlns:a16="http://schemas.microsoft.com/office/drawing/2014/main" xmlns="" id="{B3D8B478-305E-4C19-BBCE-F65A5E5E792D}"/>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625564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FBFA5F-9088-4E96-B323-D526B820C6A1}"/>
              </a:ext>
            </a:extLst>
          </p:cNvPr>
          <p:cNvSpPr>
            <a:spLocks noGrp="1"/>
          </p:cNvSpPr>
          <p:nvPr>
            <p:ph type="title"/>
          </p:nvPr>
        </p:nvSpPr>
        <p:spPr>
          <a:xfrm>
            <a:off x="7464614" y="2936127"/>
            <a:ext cx="4087306" cy="985745"/>
          </a:xfrm>
        </p:spPr>
        <p:txBody>
          <a:bodyPr vert="horz" lIns="91440" tIns="45720" rIns="91440" bIns="45720" rtlCol="0" anchor="b">
            <a:normAutofit/>
          </a:bodyPr>
          <a:lstStyle/>
          <a:p>
            <a:r>
              <a:rPr lang="en-US" sz="5400" dirty="0">
                <a:solidFill>
                  <a:srgbClr val="092864"/>
                </a:solidFill>
                <a:latin typeface="+mj-lt"/>
                <a:ea typeface="+mj-ea"/>
                <a:cs typeface="+mj-cs"/>
              </a:rPr>
              <a:t>Blocks of SoC</a:t>
            </a:r>
          </a:p>
        </p:txBody>
      </p:sp>
      <p:sp>
        <p:nvSpPr>
          <p:cNvPr id="10" name="Freeform: Shape 9">
            <a:extLst>
              <a:ext uri="{FF2B5EF4-FFF2-40B4-BE49-F238E27FC236}">
                <a16:creationId xmlns:a16="http://schemas.microsoft.com/office/drawing/2014/main" xmlns="" id="{E49CC64F-7275-4E33-961B-0C5CDC4398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xmlns="" id="{0FFC368A-93E7-444E-B33E-26A0E3E3F526}"/>
              </a:ext>
            </a:extLst>
          </p:cNvPr>
          <p:cNvPicPr>
            <a:picLocks noGrp="1" noChangeAspect="1"/>
          </p:cNvPicPr>
          <p:nvPr>
            <p:ph idx="1"/>
          </p:nvPr>
        </p:nvPicPr>
        <p:blipFill rotWithShape="1">
          <a:blip r:embed="rId2"/>
          <a:srcRect l="20301" r="2205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xmlns="" id="{20E76714-9810-4E53-93E8-AE9D59D3DC0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F6DCED-09D4-4C47-9484-1718CF7469ED}"/>
              </a:ext>
            </a:extLst>
          </p:cNvPr>
          <p:cNvSpPr>
            <a:spLocks noGrp="1"/>
          </p:cNvSpPr>
          <p:nvPr>
            <p:ph type="title"/>
          </p:nvPr>
        </p:nvSpPr>
        <p:spPr>
          <a:xfrm>
            <a:off x="7464614" y="1984443"/>
            <a:ext cx="4087306" cy="2889114"/>
          </a:xfrm>
        </p:spPr>
        <p:txBody>
          <a:bodyPr vert="horz" lIns="91440" tIns="45720" rIns="91440" bIns="45720" rtlCol="0" anchor="b">
            <a:normAutofit fontScale="90000"/>
          </a:bodyPr>
          <a:lstStyle/>
          <a:p>
            <a:r>
              <a:rPr lang="en-US" sz="3800" dirty="0">
                <a:solidFill>
                  <a:srgbClr val="092864"/>
                </a:solidFill>
                <a:latin typeface="Roboto" panose="02000000000000000000"/>
                <a:ea typeface="+mj-ea"/>
                <a:cs typeface="+mj-cs"/>
              </a:rPr>
              <a:t>At this point our Aghaz SoC is successfully configured and ready to be built.</a:t>
            </a:r>
          </a:p>
        </p:txBody>
      </p:sp>
      <p:sp>
        <p:nvSpPr>
          <p:cNvPr id="21" name="Freeform: Shape 9">
            <a:extLst>
              <a:ext uri="{FF2B5EF4-FFF2-40B4-BE49-F238E27FC236}">
                <a16:creationId xmlns:a16="http://schemas.microsoft.com/office/drawing/2014/main" xmlns="" id="{E49CC64F-7275-4E33-961B-0C5CDC4398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xmlns=""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xmlns="" id="{605FF7CB-EC99-4891-9B2A-B061E6224D78}"/>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DA9034-EFE7-4EE1-BCD1-8EE3A50E6861}"/>
              </a:ext>
            </a:extLst>
          </p:cNvPr>
          <p:cNvSpPr>
            <a:spLocks noGrp="1"/>
          </p:cNvSpPr>
          <p:nvPr>
            <p:ph type="title"/>
          </p:nvPr>
        </p:nvSpPr>
        <p:spPr>
          <a:xfrm>
            <a:off x="7188052" y="1783959"/>
            <a:ext cx="4727385" cy="2889114"/>
          </a:xfrm>
        </p:spPr>
        <p:txBody>
          <a:bodyPr vert="horz" lIns="91440" tIns="45720" rIns="91440" bIns="45720" rtlCol="0" anchor="b">
            <a:normAutofit/>
          </a:bodyPr>
          <a:lstStyle/>
          <a:p>
            <a:r>
              <a:rPr lang="en-US" sz="3400" dirty="0">
                <a:solidFill>
                  <a:srgbClr val="092864"/>
                </a:solidFill>
                <a:latin typeface="Roboto" panose="02000000000000000000"/>
                <a:ea typeface="+mj-ea"/>
                <a:cs typeface="+mj-cs"/>
              </a:rPr>
              <a:t>Configuring an SoC to your Requirements in a quick process by means of this MAS Document</a:t>
            </a:r>
          </a:p>
        </p:txBody>
      </p:sp>
      <p:sp>
        <p:nvSpPr>
          <p:cNvPr id="10" name="Freeform: Shape 9">
            <a:extLst>
              <a:ext uri="{FF2B5EF4-FFF2-40B4-BE49-F238E27FC236}">
                <a16:creationId xmlns:a16="http://schemas.microsoft.com/office/drawing/2014/main" xmlns="" id="{E49CC64F-7275-4E33-961B-0C5CDC4398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xmlns="" id="{5E29527B-47E6-4DC7-827A-B8C0868720D9}"/>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xmlns="" id="{8D9EAAD7-F682-495F-AB32-E43CF8779FCA}"/>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300" dirty="0"/>
              <a:t>Acknowledgements</a:t>
            </a:r>
            <a:br>
              <a:rPr lang="en-US" sz="1300" dirty="0"/>
            </a:br>
            <a:r>
              <a:rPr lang="en-US" sz="1300" dirty="0"/>
              <a:t/>
            </a:r>
            <a:br>
              <a:rPr lang="en-US" sz="1300" dirty="0"/>
            </a:br>
            <a:r>
              <a:rPr lang="en-US" sz="1300" b="0" dirty="0"/>
              <a:t>This Document was made possible with the counselling, guidance and support of </a:t>
            </a:r>
            <a:r>
              <a:rPr lang="en-US" sz="1300" b="0" dirty="0" err="1"/>
              <a:t>Dr.Roomi</a:t>
            </a:r>
            <a:r>
              <a:rPr lang="en-US" sz="1300" b="0" dirty="0"/>
              <a:t> Naqvi, Dr Ali Ahmed Ansari, and Farhan Ahmed Karim. Without their encouragement and guidance, this could not be possible in any way. </a:t>
            </a:r>
            <a:br>
              <a:rPr lang="en-US" sz="1300" b="0" dirty="0"/>
            </a:br>
            <a:r>
              <a:rPr lang="en-US" sz="1300" b="0" dirty="0"/>
              <a:t> </a:t>
            </a:r>
            <a:br>
              <a:rPr lang="en-US" sz="1300" b="0" dirty="0"/>
            </a:br>
            <a:r>
              <a:rPr lang="en-US" sz="1300" b="0" dirty="0"/>
              <a:t>This Document was created under the Lead of Uzair Khan. along with the team of collaborators/ interns under him that gave their level best under the supervision of such experienced mentors.</a:t>
            </a:r>
          </a:p>
        </p:txBody>
      </p:sp>
      <p:sp>
        <p:nvSpPr>
          <p:cNvPr id="10" name="Freeform: Shape 9">
            <a:extLst>
              <a:ext uri="{FF2B5EF4-FFF2-40B4-BE49-F238E27FC236}">
                <a16:creationId xmlns:a16="http://schemas.microsoft.com/office/drawing/2014/main" xmlns="" id="{E49CC64F-7275-4E33-961B-0C5CDC4398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xmlns="" id="{C659F4F2-B863-48D4-B5F4-A6B81A76BA88}"/>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xmlns="" id="{44AB5B7D-E6DE-4443-9D5F-A8450CCB3512}"/>
              </a:ext>
            </a:extLst>
          </p:cNvPr>
          <p:cNvGraphicFramePr>
            <a:graphicFrameLocks noGrp="1"/>
          </p:cNvGraphicFramePr>
          <p:nvPr>
            <p:extLst>
              <p:ext uri="{D42A27DB-BD31-4B8C-83A1-F6EECF244321}">
                <p14:modId xmlns:p14="http://schemas.microsoft.com/office/powerpoint/2010/main" val="1535754637"/>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xmlns="" val="117048626"/>
                    </a:ext>
                  </a:extLst>
                </a:gridCol>
              </a:tblGrid>
              <a:tr h="256720">
                <a:tc>
                  <a:txBody>
                    <a:bodyPr/>
                    <a:lstStyle/>
                    <a:p>
                      <a:r>
                        <a:rPr lang="en-US" sz="1400" dirty="0">
                          <a:solidFill>
                            <a:schemeClr val="bg1"/>
                          </a:solidFill>
                        </a:rPr>
                        <a:t>Team Members</a:t>
                      </a:r>
                    </a:p>
                  </a:txBody>
                  <a:tcPr/>
                </a:tc>
                <a:extLst>
                  <a:ext uri="{0D108BD9-81ED-4DB2-BD59-A6C34878D82A}">
                    <a16:rowId xmlns:a16="http://schemas.microsoft.com/office/drawing/2014/main" xmlns="" val="2588988322"/>
                  </a:ext>
                </a:extLst>
              </a:tr>
              <a:tr h="256720">
                <a:tc>
                  <a:txBody>
                    <a:bodyPr/>
                    <a:lstStyle/>
                    <a:p>
                      <a:r>
                        <a:rPr lang="en-US" sz="1400" dirty="0">
                          <a:solidFill>
                            <a:schemeClr val="bg1"/>
                          </a:solidFill>
                        </a:rPr>
                        <a:t>Waleed Waseem</a:t>
                      </a:r>
                    </a:p>
                  </a:txBody>
                  <a:tcPr/>
                </a:tc>
                <a:extLst>
                  <a:ext uri="{0D108BD9-81ED-4DB2-BD59-A6C34878D82A}">
                    <a16:rowId xmlns:a16="http://schemas.microsoft.com/office/drawing/2014/main" xmlns="" val="1626774326"/>
                  </a:ext>
                </a:extLst>
              </a:tr>
              <a:tr h="256720">
                <a:tc>
                  <a:txBody>
                    <a:bodyPr/>
                    <a:lstStyle/>
                    <a:p>
                      <a:r>
                        <a:rPr lang="en-US" sz="1400" dirty="0">
                          <a:solidFill>
                            <a:schemeClr val="bg1"/>
                          </a:solidFill>
                        </a:rPr>
                        <a:t>Shahzaib Kashif</a:t>
                      </a:r>
                    </a:p>
                  </a:txBody>
                  <a:tcPr/>
                </a:tc>
                <a:extLst>
                  <a:ext uri="{0D108BD9-81ED-4DB2-BD59-A6C34878D82A}">
                    <a16:rowId xmlns:a16="http://schemas.microsoft.com/office/drawing/2014/main" xmlns="" val="2041949346"/>
                  </a:ext>
                </a:extLst>
              </a:tr>
              <a:tr h="256720">
                <a:tc>
                  <a:txBody>
                    <a:bodyPr/>
                    <a:lstStyle/>
                    <a:p>
                      <a:r>
                        <a:rPr lang="en-US" sz="1400" dirty="0">
                          <a:solidFill>
                            <a:schemeClr val="bg1"/>
                          </a:solidFill>
                        </a:rPr>
                        <a:t>Talha Ahmed</a:t>
                      </a:r>
                    </a:p>
                  </a:txBody>
                  <a:tcPr/>
                </a:tc>
                <a:extLst>
                  <a:ext uri="{0D108BD9-81ED-4DB2-BD59-A6C34878D82A}">
                    <a16:rowId xmlns:a16="http://schemas.microsoft.com/office/drawing/2014/main" xmlns="" val="2540200615"/>
                  </a:ext>
                </a:extLst>
              </a:tr>
              <a:tr h="256720">
                <a:tc>
                  <a:txBody>
                    <a:bodyPr/>
                    <a:lstStyle/>
                    <a:p>
                      <a:r>
                        <a:rPr lang="en-US" sz="1400" dirty="0">
                          <a:solidFill>
                            <a:schemeClr val="bg1"/>
                          </a:solidFill>
                        </a:rPr>
                        <a:t>Mohsin Raza</a:t>
                      </a:r>
                    </a:p>
                  </a:txBody>
                  <a:tcPr/>
                </a:tc>
                <a:extLst>
                  <a:ext uri="{0D108BD9-81ED-4DB2-BD59-A6C34878D82A}">
                    <a16:rowId xmlns:a16="http://schemas.microsoft.com/office/drawing/2014/main" xmlns="" val="908000469"/>
                  </a:ext>
                </a:extLst>
              </a:tr>
              <a:tr h="256720">
                <a:tc>
                  <a:txBody>
                    <a:bodyPr/>
                    <a:lstStyle/>
                    <a:p>
                      <a:r>
                        <a:rPr lang="en-US" sz="1400" dirty="0">
                          <a:solidFill>
                            <a:schemeClr val="bg1"/>
                          </a:solidFill>
                        </a:rPr>
                        <a:t>Muhammad Shahzaib</a:t>
                      </a:r>
                    </a:p>
                  </a:txBody>
                  <a:tcPr/>
                </a:tc>
                <a:extLst>
                  <a:ext uri="{0D108BD9-81ED-4DB2-BD59-A6C34878D82A}">
                    <a16:rowId xmlns:a16="http://schemas.microsoft.com/office/drawing/2014/main" xmlns="" val="1076225995"/>
                  </a:ext>
                </a:extLst>
              </a:tr>
              <a:tr h="256720">
                <a:tc>
                  <a:txBody>
                    <a:bodyPr/>
                    <a:lstStyle/>
                    <a:p>
                      <a:r>
                        <a:rPr lang="en-US" sz="1400" dirty="0">
                          <a:solidFill>
                            <a:schemeClr val="bg1"/>
                          </a:solidFill>
                        </a:rPr>
                        <a:t>Syeda Fizza Jaffery</a:t>
                      </a:r>
                    </a:p>
                  </a:txBody>
                  <a:tcPr/>
                </a:tc>
                <a:extLst>
                  <a:ext uri="{0D108BD9-81ED-4DB2-BD59-A6C34878D82A}">
                    <a16:rowId xmlns:a16="http://schemas.microsoft.com/office/drawing/2014/main" xmlns="" val="1866917357"/>
                  </a:ext>
                </a:extLst>
              </a:tr>
              <a:tr h="256720">
                <a:tc>
                  <a:txBody>
                    <a:bodyPr/>
                    <a:lstStyle/>
                    <a:p>
                      <a:r>
                        <a:rPr lang="en-US" sz="1400" dirty="0">
                          <a:solidFill>
                            <a:schemeClr val="bg1"/>
                          </a:solidFill>
                        </a:rPr>
                        <a:t>Almas Ibrahim</a:t>
                      </a:r>
                    </a:p>
                  </a:txBody>
                  <a:tcPr/>
                </a:tc>
                <a:extLst>
                  <a:ext uri="{0D108BD9-81ED-4DB2-BD59-A6C34878D82A}">
                    <a16:rowId xmlns:a16="http://schemas.microsoft.com/office/drawing/2014/main" xmlns="" val="779120538"/>
                  </a:ext>
                </a:extLst>
              </a:tr>
              <a:tr h="256720">
                <a:tc>
                  <a:txBody>
                    <a:bodyPr/>
                    <a:lstStyle/>
                    <a:p>
                      <a:r>
                        <a:rPr lang="en-US" sz="1400" dirty="0">
                          <a:solidFill>
                            <a:schemeClr val="bg1"/>
                          </a:solidFill>
                        </a:rPr>
                        <a:t>Ubab Nadeem</a:t>
                      </a:r>
                    </a:p>
                  </a:txBody>
                  <a:tcPr/>
                </a:tc>
                <a:extLst>
                  <a:ext uri="{0D108BD9-81ED-4DB2-BD59-A6C34878D82A}">
                    <a16:rowId xmlns:a16="http://schemas.microsoft.com/office/drawing/2014/main" xmlns="" val="2305534205"/>
                  </a:ext>
                </a:extLst>
              </a:tr>
            </a:tbl>
          </a:graphicData>
        </a:graphic>
      </p:graphicFrame>
      <p:pic>
        <p:nvPicPr>
          <p:cNvPr id="6" name="Picture 5">
            <a:extLst>
              <a:ext uri="{FF2B5EF4-FFF2-40B4-BE49-F238E27FC236}">
                <a16:creationId xmlns:a16="http://schemas.microsoft.com/office/drawing/2014/main" xmlns="" id="{9CF598B2-1499-462D-A950-4E981176D054}"/>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9AF4810-0D21-4595-A667-ADFF9593BEB4}"/>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xmlns="" id="{97EF9D64-B15E-8847-9EA8-C31D98ECEEEC}"/>
              </a:ext>
            </a:extLst>
          </p:cNvPr>
          <p:cNvSpPr txBox="1"/>
          <p:nvPr/>
        </p:nvSpPr>
        <p:spPr>
          <a:xfrm>
            <a:off x="349497" y="1423743"/>
            <a:ext cx="6751529"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xmlns=""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#RISCVSUMMIT @</a:t>
            </a:r>
            <a:r>
              <a:rPr lang="en-US" sz="2400" b="1" dirty="0" err="1">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risc_v</a:t>
            </a:r>
            <a:endParaRPr lang="en-US" sz="36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3" name="Rectangle 2">
            <a:extLst>
              <a:ext uri="{FF2B5EF4-FFF2-40B4-BE49-F238E27FC236}">
                <a16:creationId xmlns:a16="http://schemas.microsoft.com/office/drawing/2014/main" xmlns="" id="{B495C235-6851-4661-AB53-18CF8F780DF7}"/>
              </a:ext>
            </a:extLst>
          </p:cNvPr>
          <p:cNvSpPr/>
          <p:nvPr/>
        </p:nvSpPr>
        <p:spPr>
          <a:xfrm>
            <a:off x="9827812" y="501245"/>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xmlns="" id="{301B5253-4BE0-4CC4-89B4-B33E98B823F2}"/>
              </a:ext>
            </a:extLst>
          </p:cNvPr>
          <p:cNvPicPr>
            <a:picLocks noChangeAspect="1"/>
          </p:cNvPicPr>
          <p:nvPr/>
        </p:nvPicPr>
        <p:blipFill>
          <a:blip r:embed="rId3"/>
          <a:srcRect/>
          <a:stretch/>
        </p:blipFill>
        <p:spPr>
          <a:xfrm>
            <a:off x="9911791" y="501245"/>
            <a:ext cx="2367183" cy="849757"/>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hlinkClick r:id="rId2"/>
              </a:rPr>
              <a:t>https://docs.boom-core.org/en/latest/sections/intro-overview/rocket-chip.html</a:t>
            </a:r>
            <a:endParaRPr lang="en-US" dirty="0"/>
          </a:p>
          <a:p>
            <a:endParaRPr lang="en-US" dirty="0"/>
          </a:p>
        </p:txBody>
      </p:sp>
      <p:pic>
        <p:nvPicPr>
          <p:cNvPr id="17" name="Picture 16">
            <a:extLst>
              <a:ext uri="{FF2B5EF4-FFF2-40B4-BE49-F238E27FC236}">
                <a16:creationId xmlns:a16="http://schemas.microsoft.com/office/drawing/2014/main" xmlns="" id="{65FC722B-5F7E-45F3-85F6-EFCB8DE3EA61}"/>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77883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510F841-BD6F-48FD-9376-61CCE3E8E46E}"/>
              </a:ext>
            </a:extLst>
          </p:cNvPr>
          <p:cNvSpPr txBox="1"/>
          <p:nvPr/>
        </p:nvSpPr>
        <p:spPr>
          <a:xfrm>
            <a:off x="713983" y="726510"/>
            <a:ext cx="6425852" cy="523220"/>
          </a:xfrm>
          <a:prstGeom prst="rect">
            <a:avLst/>
          </a:prstGeom>
          <a:noFill/>
        </p:spPr>
        <p:txBody>
          <a:bodyPr wrap="square" rtlCol="0">
            <a:spAutoFit/>
          </a:bodyPr>
          <a:lstStyle/>
          <a:p>
            <a:r>
              <a:rPr lang="en-US" sz="2800" b="1" dirty="0">
                <a:solidFill>
                  <a:srgbClr val="243978"/>
                </a:solidFill>
                <a:latin typeface="Roboto" panose="02000000000000000000" pitchFamily="2" charset="0"/>
                <a:ea typeface="Roboto" panose="02000000000000000000" pitchFamily="2" charset="0"/>
                <a:cs typeface="Roboto" panose="02000000000000000000" pitchFamily="2" charset="0"/>
              </a:rPr>
              <a:t> Motivation and Scope </a:t>
            </a:r>
          </a:p>
        </p:txBody>
      </p:sp>
      <p:sp>
        <p:nvSpPr>
          <p:cNvPr id="7" name="TextBox 6">
            <a:extLst>
              <a:ext uri="{FF2B5EF4-FFF2-40B4-BE49-F238E27FC236}">
                <a16:creationId xmlns:a16="http://schemas.microsoft.com/office/drawing/2014/main" xmlns="" id="{53A4E464-4F6D-4834-9D28-4470E994FB6D}"/>
              </a:ext>
            </a:extLst>
          </p:cNvPr>
          <p:cNvSpPr txBox="1"/>
          <p:nvPr/>
        </p:nvSpPr>
        <p:spPr>
          <a:xfrm>
            <a:off x="751561" y="1690062"/>
            <a:ext cx="11029621" cy="347787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To explain the workflow to a beginner seeking to understand and use Rocket-core for generating a customized System on chip (SoC) or modifying a module based on their general requirements.</a:t>
            </a:r>
          </a:p>
          <a:p>
            <a:pPr marL="285750" indent="-285750" algn="just">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Provide a hardware  view by  mapping it to blocks of code which highlights the wiring and back tracing of input/output by means of variables. The hardware mapping creates a linkage between software and hardware in entire workflow.</a:t>
            </a:r>
          </a:p>
          <a:p>
            <a:pPr marL="285750" indent="-285750" algn="just">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The Microarchitecture Specification (MAS) Documentation designed by MERL-UIT aims to achieve an elaboration of Rocket-chip at core level and its components in a detailed manner, it furthermore features additional representations such as block diagrams and flowcharts.</a:t>
            </a:r>
          </a:p>
        </p:txBody>
      </p:sp>
      <p:pic>
        <p:nvPicPr>
          <p:cNvPr id="9" name="Picture 8">
            <a:extLst>
              <a:ext uri="{FF2B5EF4-FFF2-40B4-BE49-F238E27FC236}">
                <a16:creationId xmlns:a16="http://schemas.microsoft.com/office/drawing/2014/main" xmlns="" id="{9F3812CB-7938-40FF-81C2-979C48BA2AF7}"/>
              </a:ext>
            </a:extLst>
          </p:cNvPr>
          <p:cNvPicPr>
            <a:picLocks noChangeAspect="1"/>
          </p:cNvPicPr>
          <p:nvPr/>
        </p:nvPicPr>
        <p:blipFill>
          <a:blip r:embed="rId2"/>
          <a:srcRect/>
          <a:stretch/>
        </p:blipFill>
        <p:spPr>
          <a:xfrm>
            <a:off x="10047978" y="5558391"/>
            <a:ext cx="2367183" cy="849757"/>
          </a:xfrm>
          <a:prstGeom prst="rect">
            <a:avLst/>
          </a:prstGeom>
        </p:spPr>
      </p:pic>
    </p:spTree>
    <p:extLst>
      <p:ext uri="{BB962C8B-B14F-4D97-AF65-F5344CB8AC3E}">
        <p14:creationId xmlns:p14="http://schemas.microsoft.com/office/powerpoint/2010/main" val="3600573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382"/>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838200" y="1711901"/>
            <a:ext cx="10515600" cy="3434198"/>
          </a:xfrm>
        </p:spPr>
        <p:txBody>
          <a:bodyPr>
            <a:normAutofit/>
          </a:bodyPr>
          <a:lstStyle/>
          <a:p>
            <a:r>
              <a:rPr lang="en-US" sz="2000" dirty="0"/>
              <a:t>We decode basic modules of rocket chip by taking understanding of its code line by line with the help of Scala and Chisel expertise. </a:t>
            </a:r>
            <a:br>
              <a:rPr lang="en-US" sz="2000" dirty="0"/>
            </a:br>
            <a:endParaRPr lang="en-US" sz="2000" dirty="0"/>
          </a:p>
          <a:p>
            <a:r>
              <a:rPr lang="en-US" sz="2000" dirty="0"/>
              <a:t>We convert these modules code understanding into flow charts and start making Micro Architecture Specification (MAS) documentation. </a:t>
            </a:r>
            <a:br>
              <a:rPr lang="en-US" sz="2000" dirty="0"/>
            </a:br>
            <a:endParaRPr lang="en-US" sz="2000" dirty="0"/>
          </a:p>
          <a:p>
            <a:r>
              <a:rPr lang="en-US" sz="2000" dirty="0"/>
              <a:t>We make flow charts for different modules of Rocket Chip. After completion of flow charts, we make block diagrams of Rocket Chip modules according to its configuration pin in and out</a:t>
            </a:r>
          </a:p>
        </p:txBody>
      </p:sp>
      <p:pic>
        <p:nvPicPr>
          <p:cNvPr id="8" name="Picture 7">
            <a:extLst>
              <a:ext uri="{FF2B5EF4-FFF2-40B4-BE49-F238E27FC236}">
                <a16:creationId xmlns:a16="http://schemas.microsoft.com/office/drawing/2014/main" xmlns="" id="{01983FC9-8E01-4B66-A907-43783B33D40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2" y="582126"/>
            <a:ext cx="3209026" cy="819823"/>
          </a:xfrm>
        </p:spPr>
        <p:txBody>
          <a:bodyPr>
            <a:normAutofit fontScale="90000"/>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xmlns="" id="{1DA19493-72BC-4BA2-99CE-D41D6FEA0B1C}"/>
              </a:ext>
            </a:extLst>
          </p:cNvPr>
          <p:cNvSpPr txBox="1">
            <a:spLocks/>
          </p:cNvSpPr>
          <p:nvPr/>
        </p:nvSpPr>
        <p:spPr>
          <a:xfrm>
            <a:off x="503208" y="1566958"/>
            <a:ext cx="7027652" cy="4005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0" i="0" dirty="0">
                <a:solidFill>
                  <a:srgbClr val="252525"/>
                </a:solidFill>
                <a:effectLst/>
                <a:latin typeface="Roboto" panose="02000000000000000000"/>
              </a:rPr>
              <a:t>Rocket chip is a chip generator that is used for generating a multi-core system with Rocket scalar cores, Z-Scale control processors, and a coherent memory system.</a:t>
            </a:r>
            <a:br>
              <a:rPr lang="en-GB" sz="2000" b="0" i="0" dirty="0">
                <a:solidFill>
                  <a:srgbClr val="252525"/>
                </a:solidFill>
                <a:effectLst/>
                <a:latin typeface="Roboto" panose="02000000000000000000"/>
              </a:rPr>
            </a:br>
            <a:endParaRPr lang="en-GB" sz="2000" b="0" i="0" dirty="0">
              <a:solidFill>
                <a:srgbClr val="252525"/>
              </a:solidFill>
              <a:effectLst/>
              <a:latin typeface="Roboto" panose="02000000000000000000"/>
            </a:endParaRPr>
          </a:p>
          <a:p>
            <a:r>
              <a:rPr lang="en-GB" sz="2000" dirty="0">
                <a:solidFill>
                  <a:srgbClr val="252525"/>
                </a:solidFill>
                <a:latin typeface="Roboto" panose="02000000000000000000"/>
              </a:rPr>
              <a:t>Rocket chip generator is coded in Scala that compiles using Chisel compiler to generate a SoC in descriptive RTL.</a:t>
            </a:r>
            <a:br>
              <a:rPr lang="en-GB" sz="2000" dirty="0">
                <a:solidFill>
                  <a:srgbClr val="252525"/>
                </a:solidFill>
                <a:latin typeface="Roboto" panose="02000000000000000000"/>
              </a:rPr>
            </a:br>
            <a:endParaRPr lang="en-GB" sz="2000" dirty="0">
              <a:solidFill>
                <a:srgbClr val="252525"/>
              </a:solidFill>
              <a:latin typeface="Roboto" panose="02000000000000000000"/>
            </a:endParaRPr>
          </a:p>
          <a:p>
            <a:r>
              <a:rPr lang="en-GB" sz="2000" dirty="0">
                <a:solidFill>
                  <a:srgbClr val="252525"/>
                </a:solidFill>
                <a:latin typeface="Roboto" panose="02000000000000000000"/>
              </a:rPr>
              <a:t>The configuration of SOC are specified through Chisel parameters.</a:t>
            </a:r>
            <a:r>
              <a:rPr lang="en-US" sz="2000" dirty="0">
                <a:latin typeface="Roboto" panose="02000000000000000000"/>
              </a:rPr>
              <a:t/>
            </a:r>
            <a:br>
              <a:rPr lang="en-US" sz="2000" dirty="0">
                <a:latin typeface="Roboto" panose="02000000000000000000"/>
              </a:rPr>
            </a:br>
            <a:endParaRPr lang="en-US" sz="2000" dirty="0">
              <a:latin typeface="Roboto" panose="02000000000000000000"/>
            </a:endParaRPr>
          </a:p>
        </p:txBody>
      </p:sp>
      <p:pic>
        <p:nvPicPr>
          <p:cNvPr id="8" name="Content Placeholder 7" descr="Diagram&#10;&#10;Description automatically generated">
            <a:extLst>
              <a:ext uri="{FF2B5EF4-FFF2-40B4-BE49-F238E27FC236}">
                <a16:creationId xmlns:a16="http://schemas.microsoft.com/office/drawing/2014/main" xmlns="" id="{F3974A47-9F1F-4341-9865-26CC4C403F48}"/>
              </a:ext>
            </a:extLst>
          </p:cNvPr>
          <p:cNvPicPr>
            <a:picLocks noGrp="1" noChangeAspect="1"/>
          </p:cNvPicPr>
          <p:nvPr>
            <p:ph idx="1"/>
          </p:nvPr>
        </p:nvPicPr>
        <p:blipFill rotWithShape="1">
          <a:blip r:embed="rId2"/>
          <a:srcRect l="13818" t="13828" r="9780" b="6127"/>
          <a:stretch/>
        </p:blipFill>
        <p:spPr>
          <a:xfrm>
            <a:off x="8310114" y="1172095"/>
            <a:ext cx="3646516" cy="4944628"/>
          </a:xfrm>
        </p:spPr>
      </p:pic>
      <p:pic>
        <p:nvPicPr>
          <p:cNvPr id="3" name="Picture 2">
            <a:extLst>
              <a:ext uri="{FF2B5EF4-FFF2-40B4-BE49-F238E27FC236}">
                <a16:creationId xmlns:a16="http://schemas.microsoft.com/office/drawing/2014/main" xmlns="" id="{6AA94BB5-D45D-4F81-B0B0-870F232E3B18}"/>
              </a:ext>
            </a:extLst>
          </p:cNvPr>
          <p:cNvPicPr>
            <a:picLocks noChangeAspect="1"/>
          </p:cNvPicPr>
          <p:nvPr/>
        </p:nvPicPr>
        <p:blipFill>
          <a:blip r:embed="rId3"/>
          <a:srcRect/>
          <a:stretch/>
        </p:blipFill>
        <p:spPr>
          <a:xfrm>
            <a:off x="0" y="5530445"/>
            <a:ext cx="2367183" cy="849757"/>
          </a:xfrm>
          <a:prstGeom prst="rect">
            <a:avLst/>
          </a:prstGeom>
        </p:spPr>
      </p:pic>
    </p:spTree>
    <p:extLst>
      <p:ext uri="{BB962C8B-B14F-4D97-AF65-F5344CB8AC3E}">
        <p14:creationId xmlns:p14="http://schemas.microsoft.com/office/powerpoint/2010/main" val="25665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E5017-C76A-4892-ADDA-610CFAE943E5}"/>
              </a:ext>
            </a:extLst>
          </p:cNvPr>
          <p:cNvSpPr>
            <a:spLocks noGrp="1"/>
          </p:cNvSpPr>
          <p:nvPr>
            <p:ph type="title"/>
          </p:nvPr>
        </p:nvSpPr>
        <p:spPr/>
        <p:txBody>
          <a:bodyPr>
            <a:normAutofit/>
          </a:bodyPr>
          <a:lstStyle/>
          <a:p>
            <a:r>
              <a:rPr lang="en-GB"/>
              <a:t>ROCKET-CHIP Micro-Architecture</a:t>
            </a:r>
            <a:endParaRPr lang="en-US" dirty="0"/>
          </a:p>
        </p:txBody>
      </p:sp>
      <p:pic>
        <p:nvPicPr>
          <p:cNvPr id="5" name="Content Placeholder 4">
            <a:extLst>
              <a:ext uri="{FF2B5EF4-FFF2-40B4-BE49-F238E27FC236}">
                <a16:creationId xmlns:a16="http://schemas.microsoft.com/office/drawing/2014/main" xmlns="" id="{B94D55C7-DA4A-4396-B5B4-5C9FE95E01AA}"/>
              </a:ext>
            </a:extLst>
          </p:cNvPr>
          <p:cNvPicPr>
            <a:picLocks noGrp="1" noChangeAspect="1"/>
          </p:cNvPicPr>
          <p:nvPr>
            <p:ph idx="1"/>
          </p:nvPr>
        </p:nvPicPr>
        <p:blipFill>
          <a:blip r:embed="rId2"/>
          <a:srcRect/>
          <a:stretch/>
        </p:blipFill>
        <p:spPr>
          <a:xfrm>
            <a:off x="942854" y="1332566"/>
            <a:ext cx="9509992" cy="4500563"/>
          </a:xfrm>
        </p:spPr>
      </p:pic>
      <p:pic>
        <p:nvPicPr>
          <p:cNvPr id="4" name="Picture 3">
            <a:extLst>
              <a:ext uri="{FF2B5EF4-FFF2-40B4-BE49-F238E27FC236}">
                <a16:creationId xmlns:a16="http://schemas.microsoft.com/office/drawing/2014/main" xmlns="" id="{6EB87781-1041-4016-A1D6-4409FB8DABA1}"/>
              </a:ext>
            </a:extLst>
          </p:cNvPr>
          <p:cNvPicPr>
            <a:picLocks noChangeAspect="1"/>
          </p:cNvPicPr>
          <p:nvPr/>
        </p:nvPicPr>
        <p:blipFill>
          <a:blip r:embed="rId3"/>
          <a:srcRect/>
          <a:stretch/>
        </p:blipFill>
        <p:spPr>
          <a:xfrm>
            <a:off x="10440154" y="5671226"/>
            <a:ext cx="1975007" cy="708976"/>
          </a:xfrm>
          <a:prstGeom prst="rect">
            <a:avLst/>
          </a:prstGeom>
        </p:spPr>
      </p:pic>
    </p:spTree>
    <p:extLst>
      <p:ext uri="{BB962C8B-B14F-4D97-AF65-F5344CB8AC3E}">
        <p14:creationId xmlns:p14="http://schemas.microsoft.com/office/powerpoint/2010/main" val="142597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662A2F-691E-413C-B78A-B8D8EEABF394}"/>
              </a:ext>
            </a:extLst>
          </p:cNvPr>
          <p:cNvSpPr>
            <a:spLocks noGrp="1"/>
          </p:cNvSpPr>
          <p:nvPr>
            <p:ph type="title"/>
          </p:nvPr>
        </p:nvSpPr>
        <p:spPr>
          <a:xfrm>
            <a:off x="751936" y="552413"/>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xmlns="" id="{231436E8-D575-4FDD-B992-19F46B5324B5}"/>
              </a:ext>
            </a:extLst>
          </p:cNvPr>
          <p:cNvSpPr>
            <a:spLocks noGrp="1"/>
          </p:cNvSpPr>
          <p:nvPr>
            <p:ph idx="1"/>
          </p:nvPr>
        </p:nvSpPr>
        <p:spPr>
          <a:xfrm>
            <a:off x="838200" y="1236259"/>
            <a:ext cx="10515600" cy="3912566"/>
          </a:xfrm>
        </p:spPr>
        <p:txBody>
          <a:bodyPr>
            <a:normAutofit/>
          </a:bodyPr>
          <a:lstStyle/>
          <a:p>
            <a:pPr algn="just"/>
            <a:r>
              <a:rPr lang="en-US" sz="2000" dirty="0"/>
              <a:t>The complexity of code of Rocket-chip is high, because it contains 328 source </a:t>
            </a:r>
            <a:r>
              <a:rPr lang="en-US" sz="2000" dirty="0" smtClean="0"/>
              <a:t>files of </a:t>
            </a:r>
            <a:r>
              <a:rPr lang="en-US" sz="2000" dirty="0" err="1" smtClean="0"/>
              <a:t>scala</a:t>
            </a:r>
            <a:r>
              <a:rPr lang="en-US" sz="2000" dirty="0" smtClean="0"/>
              <a:t> </a:t>
            </a:r>
            <a:r>
              <a:rPr lang="en-US" sz="2000" dirty="0"/>
              <a:t>in 23 directories, and 33,427 total lines of </a:t>
            </a:r>
            <a:r>
              <a:rPr lang="en-US" sz="2000" dirty="0" err="1" smtClean="0"/>
              <a:t>scala</a:t>
            </a:r>
            <a:r>
              <a:rPr lang="en-US" sz="2000" dirty="0" smtClean="0"/>
              <a:t> code</a:t>
            </a:r>
            <a:r>
              <a:rPr lang="en-US" sz="2000" dirty="0"/>
              <a:t>.</a:t>
            </a:r>
          </a:p>
          <a:p>
            <a:pPr algn="just"/>
            <a:endParaRPr lang="en-US" sz="2000" dirty="0"/>
          </a:p>
          <a:p>
            <a:pPr algn="just"/>
            <a:r>
              <a:rPr lang="en-US" sz="2000" dirty="0"/>
              <a:t>Another issue faced was that Rocket-chip contains several meaningless variable names and non-elaborated comments which further leads to uncertainty in methods, increases the complexity to decode it and makes it tough to understand the hardware inputs/outputs.</a:t>
            </a:r>
          </a:p>
          <a:p>
            <a:pPr algn="just"/>
            <a:endParaRPr lang="en-US" sz="2000" dirty="0"/>
          </a:p>
          <a:p>
            <a:pPr algn="just"/>
            <a:r>
              <a:rPr lang="en-US" sz="2000" dirty="0"/>
              <a:t>Lack of understandability and comprehension concludes to difficulty in modifying Rocket-core or its component as for customized requirements. </a:t>
            </a:r>
          </a:p>
        </p:txBody>
      </p:sp>
      <p:pic>
        <p:nvPicPr>
          <p:cNvPr id="9" name="Picture 8">
            <a:extLst>
              <a:ext uri="{FF2B5EF4-FFF2-40B4-BE49-F238E27FC236}">
                <a16:creationId xmlns:a16="http://schemas.microsoft.com/office/drawing/2014/main" xmlns="" id="{DB0B8839-A317-40BB-AE06-772E142DAE1C}"/>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1281276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0E4E41-71F8-4F27-8852-10220A8A368C}"/>
              </a:ext>
            </a:extLst>
          </p:cNvPr>
          <p:cNvSpPr>
            <a:spLocks noGrp="1"/>
          </p:cNvSpPr>
          <p:nvPr>
            <p:ph type="title"/>
          </p:nvPr>
        </p:nvSpPr>
        <p:spPr>
          <a:xfrm>
            <a:off x="743309" y="501577"/>
            <a:ext cx="4062155" cy="584901"/>
          </a:xfrm>
        </p:spPr>
        <p:txBody>
          <a:bodyPr/>
          <a:lstStyle/>
          <a:p>
            <a:r>
              <a:rPr lang="en-US"/>
              <a:t>Rocket Core Hierarchy</a:t>
            </a:r>
            <a:endParaRPr lang="en-US" dirty="0"/>
          </a:p>
        </p:txBody>
      </p:sp>
      <p:pic>
        <p:nvPicPr>
          <p:cNvPr id="4" name="Picture 3">
            <a:extLst>
              <a:ext uri="{FF2B5EF4-FFF2-40B4-BE49-F238E27FC236}">
                <a16:creationId xmlns:a16="http://schemas.microsoft.com/office/drawing/2014/main" xmlns="" id="{8163C0AC-A1D8-4424-8BCD-D763AFE1651F}"/>
              </a:ext>
            </a:extLst>
          </p:cNvPr>
          <p:cNvPicPr>
            <a:picLocks noChangeAspect="1"/>
          </p:cNvPicPr>
          <p:nvPr/>
        </p:nvPicPr>
        <p:blipFill>
          <a:blip r:embed="rId2"/>
          <a:srcRect/>
          <a:stretch/>
        </p:blipFill>
        <p:spPr>
          <a:xfrm>
            <a:off x="10047978" y="5530445"/>
            <a:ext cx="2367183" cy="849757"/>
          </a:xfrm>
          <a:prstGeom prst="rect">
            <a:avLst/>
          </a:prstGeom>
        </p:spPr>
      </p:pic>
      <p:pic>
        <p:nvPicPr>
          <p:cNvPr id="16" name="Content Placeholder 15" descr="Diagram, engineering drawing&#10;&#10;Description automatically generated">
            <a:extLst>
              <a:ext uri="{FF2B5EF4-FFF2-40B4-BE49-F238E27FC236}">
                <a16:creationId xmlns:a16="http://schemas.microsoft.com/office/drawing/2014/main" xmlns="" id="{841843FD-7569-42AD-8D98-D2C778AE557D}"/>
              </a:ext>
            </a:extLst>
          </p:cNvPr>
          <p:cNvPicPr>
            <a:picLocks noGrp="1" noChangeAspect="1"/>
          </p:cNvPicPr>
          <p:nvPr>
            <p:ph idx="1"/>
          </p:nvPr>
        </p:nvPicPr>
        <p:blipFill rotWithShape="1">
          <a:blip r:embed="rId3"/>
          <a:srcRect l="37013" t="6369" r="42521" b="58207"/>
          <a:stretch/>
        </p:blipFill>
        <p:spPr>
          <a:xfrm>
            <a:off x="5791201" y="249531"/>
            <a:ext cx="7474226" cy="5559209"/>
          </a:xfrm>
        </p:spPr>
      </p:pic>
      <p:pic>
        <p:nvPicPr>
          <p:cNvPr id="19" name="Picture 18" descr="Diagram, engineering drawing&#10;&#10;Description automatically generated">
            <a:extLst>
              <a:ext uri="{FF2B5EF4-FFF2-40B4-BE49-F238E27FC236}">
                <a16:creationId xmlns:a16="http://schemas.microsoft.com/office/drawing/2014/main" xmlns="" id="{33C115F5-4AF6-4B25-87E4-D697D6B2A415}"/>
              </a:ext>
            </a:extLst>
          </p:cNvPr>
          <p:cNvPicPr>
            <a:picLocks noChangeAspect="1"/>
          </p:cNvPicPr>
          <p:nvPr/>
        </p:nvPicPr>
        <p:blipFill rotWithShape="1">
          <a:blip r:embed="rId3"/>
          <a:srcRect l="26455" t="51310" r="62567" b="27189"/>
          <a:stretch/>
        </p:blipFill>
        <p:spPr>
          <a:xfrm>
            <a:off x="583095" y="2153005"/>
            <a:ext cx="4770783" cy="4015047"/>
          </a:xfrm>
          <a:prstGeom prst="rect">
            <a:avLst/>
          </a:prstGeom>
        </p:spPr>
      </p:pic>
      <p:cxnSp>
        <p:nvCxnSpPr>
          <p:cNvPr id="22" name="Straight Connector 21">
            <a:extLst>
              <a:ext uri="{FF2B5EF4-FFF2-40B4-BE49-F238E27FC236}">
                <a16:creationId xmlns:a16="http://schemas.microsoft.com/office/drawing/2014/main" xmlns="" id="{6A23596A-8CF6-4518-AF67-6CCE209260CF}"/>
              </a:ext>
            </a:extLst>
          </p:cNvPr>
          <p:cNvCxnSpPr>
            <a:cxnSpLocks/>
          </p:cNvCxnSpPr>
          <p:nvPr/>
        </p:nvCxnSpPr>
        <p:spPr>
          <a:xfrm flipV="1">
            <a:off x="5791201" y="2153005"/>
            <a:ext cx="0" cy="283809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1366F15D-0D2E-43D4-853A-86AF5BF01DDF}"/>
              </a:ext>
            </a:extLst>
          </p:cNvPr>
          <p:cNvCxnSpPr/>
          <p:nvPr/>
        </p:nvCxnSpPr>
        <p:spPr>
          <a:xfrm>
            <a:off x="2443163" y="2153005"/>
            <a:ext cx="3348038"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001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AA6745-7474-4DE3-8FD5-7D4556E5FD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2192</TotalTime>
  <Words>1580</Words>
  <Application>Microsoft Office PowerPoint</Application>
  <PresentationFormat>Widescreen</PresentationFormat>
  <Paragraphs>210</Paragraphs>
  <Slides>36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Calibri</vt:lpstr>
      <vt:lpstr>Calibri Light</vt:lpstr>
      <vt:lpstr>Century Gothic</vt:lpstr>
      <vt:lpstr>Proxima Nova A Extra Condensed </vt:lpstr>
      <vt:lpstr>Roboto</vt:lpstr>
      <vt:lpstr>Roboto Medium</vt:lpstr>
      <vt:lpstr>Rockwell</vt:lpstr>
      <vt:lpstr>Times New Roman</vt:lpstr>
      <vt:lpstr>Office Theme</vt:lpstr>
      <vt:lpstr>PowerPoint Presentation</vt:lpstr>
      <vt:lpstr>PowerPoint Presentation</vt:lpstr>
      <vt:lpstr>To be covered</vt:lpstr>
      <vt:lpstr>PowerPoint Presentation</vt:lpstr>
      <vt:lpstr>Methodology</vt:lpstr>
      <vt:lpstr>ROCKET-CHIP Overview</vt:lpstr>
      <vt:lpstr>ROCKET-CHIP Micro-Architecture</vt:lpstr>
      <vt:lpstr>Code Complexity</vt:lpstr>
      <vt:lpstr>Rocket Core Hierarchy</vt:lpstr>
      <vt:lpstr>Object Oriented Code of Rocket-Chip</vt:lpstr>
      <vt:lpstr>PowerPoint Presentation</vt:lpstr>
      <vt:lpstr>PowerPoint Presentation</vt:lpstr>
      <vt:lpstr>PowerPoint Presentation</vt:lpstr>
      <vt:lpstr>PowerPoint Presentation</vt:lpstr>
      <vt:lpstr>PowerPoint Presentation</vt:lpstr>
      <vt:lpstr>PowerPoint Presentation</vt:lpstr>
      <vt:lpstr>Rocket Core MAS Documentation</vt:lpstr>
      <vt:lpstr>Aghaz(آغاز) SoC The Beginning</vt:lpstr>
      <vt:lpstr>Specifications of Aghaz(آغاز) SoC</vt:lpstr>
      <vt:lpstr>How did we do it?</vt:lpstr>
      <vt:lpstr>Adding Custom Configuration in Rocket-Chip</vt:lpstr>
      <vt:lpstr>Configuring RV32IMC Core</vt:lpstr>
      <vt:lpstr>Rocket Core Params (Core)</vt:lpstr>
      <vt:lpstr>Configuring the cache and dcache</vt:lpstr>
      <vt:lpstr>Data Cache Parameters</vt:lpstr>
      <vt:lpstr>Blocks of Core</vt:lpstr>
      <vt:lpstr>How did we know, which parameter is doing what?</vt:lpstr>
      <vt:lpstr>Blocks of Tile</vt:lpstr>
      <vt:lpstr>Adding Aghaz Core to Default Configuration</vt:lpstr>
      <vt:lpstr>Configuring 32-bit Configuration</vt:lpstr>
      <vt:lpstr>Blocks of SoC</vt:lpstr>
      <vt:lpstr>At this point our Aghaz SoC is successfully configured and ready to be built.</vt:lpstr>
      <vt:lpstr>Configuring an SoC to your Requirements in a quick process by means of this MAS Document</vt:lpstr>
      <vt:lpstr>Acknowledgements  This Document was made possible with the counselling, guidance and support of Dr.Roomi Naqvi, Dr Ali Ahmed Ansari, and Farhan Ahmed Karim. Without their encouragement and guidance, this could not be possible in any way.    This Document was created under the Lead of Uzair Khan. along with the team of collaborators/ interns under him that gave their level best under the supervision of such experienced mentors.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uzair</cp:lastModifiedBy>
  <cp:revision>171</cp:revision>
  <dcterms:created xsi:type="dcterms:W3CDTF">2020-11-04T07:18:38Z</dcterms:created>
  <dcterms:modified xsi:type="dcterms:W3CDTF">2020-11-08T10:18:10Z</dcterms:modified>
</cp:coreProperties>
</file>